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7"/>
  </p:notesMasterIdLst>
  <p:sldIdLst>
    <p:sldId id="261" r:id="rId2"/>
    <p:sldId id="257" r:id="rId3"/>
    <p:sldId id="259" r:id="rId4"/>
    <p:sldId id="260" r:id="rId5"/>
    <p:sldId id="262" r:id="rId6"/>
  </p:sldIdLst>
  <p:sldSz cx="10058400" cy="77724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448">
          <p15:clr>
            <a:srgbClr val="A4A3A4"/>
          </p15:clr>
        </p15:guide>
        <p15:guide id="2" pos="31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varScale="1">
        <p:scale>
          <a:sx n="100" d="100"/>
          <a:sy n="100" d="100"/>
        </p:scale>
        <p:origin x="0" y="0"/>
      </p:cViewPr>
      <p:guideLst>
        <p:guide orient="horz" pos="2448"/>
        <p:guide pos="3168"/>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210584" y="685800"/>
            <a:ext cx="4437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83140135dd_0_0: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83140135d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83140135dd_0_3: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83140135dd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83140135dd_0_6: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83140135dd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42879" y="1125136"/>
            <a:ext cx="9372900" cy="31017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42870" y="4282678"/>
            <a:ext cx="9372900" cy="11979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9319704" y="7046639"/>
            <a:ext cx="603600" cy="5949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42870" y="1671478"/>
            <a:ext cx="9372900" cy="29670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42870" y="4763362"/>
            <a:ext cx="9372900" cy="19656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9319704" y="7046639"/>
            <a:ext cx="603600" cy="5949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9319704" y="7046639"/>
            <a:ext cx="603600" cy="5949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42870" y="3250173"/>
            <a:ext cx="9372900" cy="12720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9319704" y="7046639"/>
            <a:ext cx="603600" cy="5949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42870" y="672482"/>
            <a:ext cx="9372900" cy="8655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42870" y="1741518"/>
            <a:ext cx="9372900" cy="51627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9319704" y="7046639"/>
            <a:ext cx="603600" cy="5949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42870" y="672482"/>
            <a:ext cx="9372900" cy="8655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42870" y="1741518"/>
            <a:ext cx="4399800" cy="51627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5315640" y="1741518"/>
            <a:ext cx="4399800" cy="51627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9319704" y="7046639"/>
            <a:ext cx="603600" cy="5949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42870" y="672482"/>
            <a:ext cx="9372900" cy="8655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9319704" y="7046639"/>
            <a:ext cx="603600" cy="5949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42870" y="839573"/>
            <a:ext cx="3088800" cy="11418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42870" y="2099840"/>
            <a:ext cx="3088800" cy="48045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9319704" y="7046639"/>
            <a:ext cx="603600" cy="5949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539275" y="680227"/>
            <a:ext cx="7004400" cy="6181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9319704" y="7046639"/>
            <a:ext cx="603600" cy="5949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5029200" y="-189"/>
            <a:ext cx="5029200" cy="7772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92050" y="1863464"/>
            <a:ext cx="4449600" cy="22398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92050" y="4235758"/>
            <a:ext cx="4449600" cy="18663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5433450" y="1094158"/>
            <a:ext cx="4220400" cy="55839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9319704" y="7046639"/>
            <a:ext cx="603600" cy="5949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42870" y="6392869"/>
            <a:ext cx="6598800" cy="9144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9319704" y="7046639"/>
            <a:ext cx="603600" cy="5949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42870" y="672482"/>
            <a:ext cx="9372900" cy="8655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42870" y="1741518"/>
            <a:ext cx="9372900" cy="51627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9319704" y="7046639"/>
            <a:ext cx="603600" cy="5949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g"/><Relationship Id="rId7"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g"/><Relationship Id="rId7"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hyperlink" Target="https://www.thoughtco.com/early-art-history-visual-arts-movements-4070855" TargetMode="External"/><Relationship Id="rId2" Type="http://schemas.openxmlformats.org/officeDocument/2006/relationships/hyperlink" Target="https://www.atlasobscura.com/places/terrace-of-the-lions" TargetMode="Externa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6395FF5-C075-452D-153F-C8114900E117}"/>
              </a:ext>
            </a:extLst>
          </p:cNvPr>
          <p:cNvPicPr>
            <a:picLocks noChangeAspect="1"/>
          </p:cNvPicPr>
          <p:nvPr/>
        </p:nvPicPr>
        <p:blipFill>
          <a:blip r:embed="rId2"/>
          <a:stretch>
            <a:fillRect/>
          </a:stretch>
        </p:blipFill>
        <p:spPr>
          <a:xfrm>
            <a:off x="-314019" y="0"/>
            <a:ext cx="10372419" cy="7772400"/>
          </a:xfrm>
          <a:prstGeom prst="rect">
            <a:avLst/>
          </a:prstGeom>
        </p:spPr>
      </p:pic>
      <p:sp>
        <p:nvSpPr>
          <p:cNvPr id="6" name="TextBox 5">
            <a:extLst>
              <a:ext uri="{FF2B5EF4-FFF2-40B4-BE49-F238E27FC236}">
                <a16:creationId xmlns:a16="http://schemas.microsoft.com/office/drawing/2014/main" id="{F206120B-4914-1CA5-802F-3C17CA0E3542}"/>
              </a:ext>
            </a:extLst>
          </p:cNvPr>
          <p:cNvSpPr txBox="1"/>
          <p:nvPr/>
        </p:nvSpPr>
        <p:spPr>
          <a:xfrm>
            <a:off x="1162544" y="3859596"/>
            <a:ext cx="3709646" cy="430887"/>
          </a:xfrm>
          <a:prstGeom prst="rect">
            <a:avLst/>
          </a:prstGeom>
          <a:noFill/>
        </p:spPr>
        <p:txBody>
          <a:bodyPr wrap="square" rtlCol="0">
            <a:spAutoFit/>
          </a:bodyPr>
          <a:lstStyle/>
          <a:p>
            <a:pPr algn="l"/>
            <a:r>
              <a:rPr lang="en-CA" sz="2200" b="1" dirty="0">
                <a:latin typeface="Cambria" panose="02040503050406030204" pitchFamily="18" charset="0"/>
                <a:ea typeface="Cambria" panose="02040503050406030204" pitchFamily="18" charset="0"/>
              </a:rPr>
              <a:t>By: Alexandra Nazaroff </a:t>
            </a:r>
            <a:endParaRPr lang="en-US" sz="2200" b="1" dirty="0">
              <a:latin typeface="Cambria" panose="02040503050406030204" pitchFamily="18" charset="0"/>
              <a:ea typeface="Cambria" panose="02040503050406030204" pitchFamily="18" charset="0"/>
            </a:endParaRPr>
          </a:p>
        </p:txBody>
      </p:sp>
      <p:sp>
        <p:nvSpPr>
          <p:cNvPr id="8" name="Title 7">
            <a:extLst>
              <a:ext uri="{FF2B5EF4-FFF2-40B4-BE49-F238E27FC236}">
                <a16:creationId xmlns:a16="http://schemas.microsoft.com/office/drawing/2014/main" id="{2A52E71A-0BE9-5E8E-560B-8B871763D89C}"/>
              </a:ext>
            </a:extLst>
          </p:cNvPr>
          <p:cNvSpPr>
            <a:spLocks noGrp="1"/>
          </p:cNvSpPr>
          <p:nvPr>
            <p:ph type="title"/>
          </p:nvPr>
        </p:nvSpPr>
        <p:spPr>
          <a:xfrm>
            <a:off x="342750" y="2614200"/>
            <a:ext cx="9372900" cy="1272000"/>
          </a:xfrm>
        </p:spPr>
        <p:txBody>
          <a:bodyPr/>
          <a:lstStyle/>
          <a:p>
            <a:r>
              <a:rPr lang="en-CA" sz="5700" b="1" dirty="0">
                <a:latin typeface="Cambria" panose="02040503050406030204" pitchFamily="18" charset="0"/>
                <a:ea typeface="Cambria" panose="02040503050406030204" pitchFamily="18" charset="0"/>
              </a:rPr>
              <a:t>BC and AD Assignment </a:t>
            </a:r>
            <a:endParaRPr lang="en-US" sz="57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9714330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1"/>
        <p:cNvGrpSpPr/>
        <p:nvPr/>
      </p:nvGrpSpPr>
      <p:grpSpPr>
        <a:xfrm>
          <a:off x="0" y="0"/>
          <a:ext cx="0" cy="0"/>
          <a:chOff x="0" y="0"/>
          <a:chExt cx="0" cy="0"/>
        </a:xfrm>
      </p:grpSpPr>
      <p:sp>
        <p:nvSpPr>
          <p:cNvPr id="62" name="Google Shape;62;p14"/>
          <p:cNvSpPr txBox="1"/>
          <p:nvPr/>
        </p:nvSpPr>
        <p:spPr>
          <a:xfrm>
            <a:off x="933450" y="1348375"/>
            <a:ext cx="3943200" cy="1090200"/>
          </a:xfrm>
          <a:prstGeom prst="rect">
            <a:avLst/>
          </a:prstGeom>
          <a:solidFill>
            <a:srgbClr val="FFF2CC"/>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Century Gothic"/>
              <a:ea typeface="Century Gothic"/>
              <a:cs typeface="Century Gothic"/>
              <a:sym typeface="Century Gothic"/>
            </a:endParaRPr>
          </a:p>
        </p:txBody>
      </p:sp>
      <p:sp>
        <p:nvSpPr>
          <p:cNvPr id="63" name="Google Shape;63;p14"/>
          <p:cNvSpPr txBox="1"/>
          <p:nvPr/>
        </p:nvSpPr>
        <p:spPr>
          <a:xfrm>
            <a:off x="933450" y="2491375"/>
            <a:ext cx="3943200" cy="1090200"/>
          </a:xfrm>
          <a:prstGeom prst="rect">
            <a:avLst/>
          </a:prstGeom>
          <a:solidFill>
            <a:srgbClr val="FFF2CC"/>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Century Gothic"/>
              <a:ea typeface="Century Gothic"/>
              <a:cs typeface="Century Gothic"/>
              <a:sym typeface="Century Gothic"/>
            </a:endParaRPr>
          </a:p>
        </p:txBody>
      </p:sp>
      <p:sp>
        <p:nvSpPr>
          <p:cNvPr id="64" name="Google Shape;64;p14"/>
          <p:cNvSpPr txBox="1"/>
          <p:nvPr/>
        </p:nvSpPr>
        <p:spPr>
          <a:xfrm>
            <a:off x="933450" y="3634375"/>
            <a:ext cx="3943200" cy="1090200"/>
          </a:xfrm>
          <a:prstGeom prst="rect">
            <a:avLst/>
          </a:prstGeom>
          <a:solidFill>
            <a:srgbClr val="FFF2CC"/>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Century Gothic"/>
              <a:ea typeface="Century Gothic"/>
              <a:cs typeface="Century Gothic"/>
              <a:sym typeface="Century Gothic"/>
            </a:endParaRPr>
          </a:p>
        </p:txBody>
      </p:sp>
      <p:sp>
        <p:nvSpPr>
          <p:cNvPr id="65" name="Google Shape;65;p14"/>
          <p:cNvSpPr txBox="1"/>
          <p:nvPr/>
        </p:nvSpPr>
        <p:spPr>
          <a:xfrm>
            <a:off x="933450" y="4777375"/>
            <a:ext cx="3943200" cy="1090200"/>
          </a:xfrm>
          <a:prstGeom prst="rect">
            <a:avLst/>
          </a:prstGeom>
          <a:solidFill>
            <a:srgbClr val="FFF2CC"/>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Century Gothic"/>
              <a:ea typeface="Century Gothic"/>
              <a:cs typeface="Century Gothic"/>
              <a:sym typeface="Century Gothic"/>
            </a:endParaRPr>
          </a:p>
        </p:txBody>
      </p:sp>
      <p:sp>
        <p:nvSpPr>
          <p:cNvPr id="66" name="Google Shape;66;p14"/>
          <p:cNvSpPr txBox="1"/>
          <p:nvPr/>
        </p:nvSpPr>
        <p:spPr>
          <a:xfrm>
            <a:off x="933450" y="5920375"/>
            <a:ext cx="3943200" cy="1090200"/>
          </a:xfrm>
          <a:prstGeom prst="rect">
            <a:avLst/>
          </a:prstGeom>
          <a:solidFill>
            <a:srgbClr val="FFF2CC"/>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Century Gothic"/>
              <a:ea typeface="Century Gothic"/>
              <a:cs typeface="Century Gothic"/>
              <a:sym typeface="Century Gothic"/>
            </a:endParaRPr>
          </a:p>
        </p:txBody>
      </p:sp>
      <p:sp>
        <p:nvSpPr>
          <p:cNvPr id="67" name="Google Shape;67;p14"/>
          <p:cNvSpPr txBox="1"/>
          <p:nvPr/>
        </p:nvSpPr>
        <p:spPr>
          <a:xfrm>
            <a:off x="5543550" y="1348375"/>
            <a:ext cx="3943200" cy="1090200"/>
          </a:xfrm>
          <a:prstGeom prst="rect">
            <a:avLst/>
          </a:prstGeom>
          <a:solidFill>
            <a:srgbClr val="FFF2CC"/>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Century Gothic"/>
              <a:ea typeface="Century Gothic"/>
              <a:cs typeface="Century Gothic"/>
              <a:sym typeface="Century Gothic"/>
            </a:endParaRPr>
          </a:p>
        </p:txBody>
      </p:sp>
      <p:sp>
        <p:nvSpPr>
          <p:cNvPr id="68" name="Google Shape;68;p14"/>
          <p:cNvSpPr txBox="1"/>
          <p:nvPr/>
        </p:nvSpPr>
        <p:spPr>
          <a:xfrm>
            <a:off x="5543550" y="2491375"/>
            <a:ext cx="3943200" cy="1090200"/>
          </a:xfrm>
          <a:prstGeom prst="rect">
            <a:avLst/>
          </a:prstGeom>
          <a:solidFill>
            <a:srgbClr val="FFF2CC"/>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Century Gothic"/>
              <a:ea typeface="Century Gothic"/>
              <a:cs typeface="Century Gothic"/>
              <a:sym typeface="Century Gothic"/>
            </a:endParaRPr>
          </a:p>
        </p:txBody>
      </p:sp>
      <p:sp>
        <p:nvSpPr>
          <p:cNvPr id="69" name="Google Shape;69;p14"/>
          <p:cNvSpPr txBox="1"/>
          <p:nvPr/>
        </p:nvSpPr>
        <p:spPr>
          <a:xfrm>
            <a:off x="5543550" y="3634375"/>
            <a:ext cx="3943200" cy="1090200"/>
          </a:xfrm>
          <a:prstGeom prst="rect">
            <a:avLst/>
          </a:prstGeom>
          <a:solidFill>
            <a:srgbClr val="FFF2CC"/>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Century Gothic"/>
              <a:ea typeface="Century Gothic"/>
              <a:cs typeface="Century Gothic"/>
              <a:sym typeface="Century Gothic"/>
            </a:endParaRPr>
          </a:p>
        </p:txBody>
      </p:sp>
      <p:sp>
        <p:nvSpPr>
          <p:cNvPr id="70" name="Google Shape;70;p14"/>
          <p:cNvSpPr txBox="1"/>
          <p:nvPr/>
        </p:nvSpPr>
        <p:spPr>
          <a:xfrm>
            <a:off x="5543550" y="4777375"/>
            <a:ext cx="3943200" cy="1090200"/>
          </a:xfrm>
          <a:prstGeom prst="rect">
            <a:avLst/>
          </a:prstGeom>
          <a:solidFill>
            <a:srgbClr val="FFF2CC"/>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Century Gothic"/>
              <a:ea typeface="Century Gothic"/>
              <a:cs typeface="Century Gothic"/>
              <a:sym typeface="Century Gothic"/>
            </a:endParaRPr>
          </a:p>
        </p:txBody>
      </p:sp>
      <p:sp>
        <p:nvSpPr>
          <p:cNvPr id="71" name="Google Shape;71;p14"/>
          <p:cNvSpPr txBox="1"/>
          <p:nvPr/>
        </p:nvSpPr>
        <p:spPr>
          <a:xfrm>
            <a:off x="5543550" y="5920375"/>
            <a:ext cx="3943200" cy="1090200"/>
          </a:xfrm>
          <a:prstGeom prst="rect">
            <a:avLst/>
          </a:prstGeom>
          <a:solidFill>
            <a:srgbClr val="FFF2CC"/>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dirty="0">
              <a:latin typeface="Century Gothic"/>
              <a:ea typeface="Century Gothic"/>
              <a:cs typeface="Century Gothic"/>
              <a:sym typeface="Century Gothic"/>
            </a:endParaRPr>
          </a:p>
        </p:txBody>
      </p:sp>
      <p:sp>
        <p:nvSpPr>
          <p:cNvPr id="2" name="TextBox 1">
            <a:extLst>
              <a:ext uri="{FF2B5EF4-FFF2-40B4-BE49-F238E27FC236}">
                <a16:creationId xmlns:a16="http://schemas.microsoft.com/office/drawing/2014/main" id="{B7B9A79B-B011-AA4E-A8AE-9AB93AF4388C}"/>
              </a:ext>
            </a:extLst>
          </p:cNvPr>
          <p:cNvSpPr txBox="1"/>
          <p:nvPr/>
        </p:nvSpPr>
        <p:spPr>
          <a:xfrm>
            <a:off x="4377267" y="-69172"/>
            <a:ext cx="1828800" cy="830997"/>
          </a:xfrm>
          <a:prstGeom prst="rect">
            <a:avLst/>
          </a:prstGeom>
          <a:noFill/>
        </p:spPr>
        <p:txBody>
          <a:bodyPr wrap="square" rtlCol="0">
            <a:spAutoFit/>
          </a:bodyPr>
          <a:lstStyle/>
          <a:p>
            <a:pPr algn="l"/>
            <a:r>
              <a:rPr lang="en-CA" sz="4800" b="1" i="1" dirty="0">
                <a:latin typeface="Times New Roman" panose="02020603050405020304" pitchFamily="18" charset="0"/>
                <a:cs typeface="Times New Roman" panose="02020603050405020304" pitchFamily="18" charset="0"/>
              </a:rPr>
              <a:t>Art</a:t>
            </a:r>
            <a:endParaRPr lang="en-US" sz="4800" b="1" i="1"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241D8D9F-C5EF-D1A6-B82B-6B923010D54F}"/>
              </a:ext>
            </a:extLst>
          </p:cNvPr>
          <p:cNvSpPr txBox="1"/>
          <p:nvPr/>
        </p:nvSpPr>
        <p:spPr>
          <a:xfrm>
            <a:off x="890520" y="1540937"/>
            <a:ext cx="3634342" cy="938719"/>
          </a:xfrm>
          <a:prstGeom prst="rect">
            <a:avLst/>
          </a:prstGeom>
          <a:noFill/>
        </p:spPr>
        <p:txBody>
          <a:bodyPr wrap="square" rtlCol="0">
            <a:spAutoFit/>
          </a:bodyPr>
          <a:lstStyle/>
          <a:p>
            <a:pPr algn="l"/>
            <a:r>
              <a:rPr lang="en-CA" sz="1100" dirty="0"/>
              <a:t>Discovered in 1862 by </a:t>
            </a:r>
            <a:r>
              <a:rPr lang="en-CA" sz="1100" b="0" i="0" u="none" strike="noStrike" dirty="0">
                <a:solidFill>
                  <a:srgbClr val="202122"/>
                </a:solidFill>
                <a:effectLst/>
                <a:latin typeface="Arial" panose="020B0604020202020204" pitchFamily="34" charset="0"/>
              </a:rPr>
              <a:t>José María Melgar y Serrano, these marked stone features  the Olmec civilization located in South Mexico  date to be created in 1400 BC.These stones represent political power and Olmec leaders.</a:t>
            </a:r>
            <a:endParaRPr lang="en-US" sz="1100" dirty="0"/>
          </a:p>
        </p:txBody>
      </p:sp>
      <p:sp>
        <p:nvSpPr>
          <p:cNvPr id="7" name="TextBox 6">
            <a:extLst>
              <a:ext uri="{FF2B5EF4-FFF2-40B4-BE49-F238E27FC236}">
                <a16:creationId xmlns:a16="http://schemas.microsoft.com/office/drawing/2014/main" id="{4CE7E786-8253-0DBA-A09C-AE3EF16F3884}"/>
              </a:ext>
            </a:extLst>
          </p:cNvPr>
          <p:cNvSpPr txBox="1"/>
          <p:nvPr/>
        </p:nvSpPr>
        <p:spPr>
          <a:xfrm>
            <a:off x="909015" y="6173825"/>
            <a:ext cx="3429661" cy="830997"/>
          </a:xfrm>
          <a:prstGeom prst="rect">
            <a:avLst/>
          </a:prstGeom>
          <a:noFill/>
        </p:spPr>
        <p:txBody>
          <a:bodyPr wrap="square" rtlCol="0">
            <a:spAutoFit/>
          </a:bodyPr>
          <a:lstStyle/>
          <a:p>
            <a:pPr algn="l"/>
            <a:r>
              <a:rPr lang="en-CA" sz="1200" dirty="0"/>
              <a:t>Venus De Milo the 6ft 7 marble sculpture was rediscovered in 1820  and  created 150BC in Greece. The sculpture presents Aphrodite the Roman goddess of love. </a:t>
            </a:r>
            <a:endParaRPr lang="en-US" sz="1200" dirty="0"/>
          </a:p>
        </p:txBody>
      </p:sp>
      <p:sp>
        <p:nvSpPr>
          <p:cNvPr id="8" name="TextBox 7">
            <a:extLst>
              <a:ext uri="{FF2B5EF4-FFF2-40B4-BE49-F238E27FC236}">
                <a16:creationId xmlns:a16="http://schemas.microsoft.com/office/drawing/2014/main" id="{912C461B-9145-513C-50E2-7DD68873F30A}"/>
              </a:ext>
            </a:extLst>
          </p:cNvPr>
          <p:cNvSpPr txBox="1"/>
          <p:nvPr/>
        </p:nvSpPr>
        <p:spPr>
          <a:xfrm>
            <a:off x="2324100" y="4263527"/>
            <a:ext cx="1828800" cy="1828800"/>
          </a:xfrm>
          <a:prstGeom prst="rect">
            <a:avLst/>
          </a:prstGeom>
          <a:noFill/>
        </p:spPr>
        <p:txBody>
          <a:bodyPr wrap="square" rtlCol="0">
            <a:spAutoFit/>
          </a:bodyPr>
          <a:lstStyle/>
          <a:p>
            <a:pPr algn="l"/>
            <a:endParaRPr lang="en-US"/>
          </a:p>
        </p:txBody>
      </p:sp>
      <p:sp>
        <p:nvSpPr>
          <p:cNvPr id="10" name="TextBox 9">
            <a:extLst>
              <a:ext uri="{FF2B5EF4-FFF2-40B4-BE49-F238E27FC236}">
                <a16:creationId xmlns:a16="http://schemas.microsoft.com/office/drawing/2014/main" id="{41DBAFCA-B75D-726A-9793-DDF96E0374D6}"/>
              </a:ext>
            </a:extLst>
          </p:cNvPr>
          <p:cNvSpPr txBox="1"/>
          <p:nvPr/>
        </p:nvSpPr>
        <p:spPr>
          <a:xfrm>
            <a:off x="5473416" y="3763868"/>
            <a:ext cx="3938662" cy="830997"/>
          </a:xfrm>
          <a:prstGeom prst="rect">
            <a:avLst/>
          </a:prstGeom>
          <a:noFill/>
        </p:spPr>
        <p:txBody>
          <a:bodyPr wrap="square" rtlCol="0">
            <a:spAutoFit/>
          </a:bodyPr>
          <a:lstStyle/>
          <a:p>
            <a:pPr algn="l"/>
            <a:r>
              <a:rPr lang="en-CA" sz="1200" dirty="0"/>
              <a:t>The famous oil  painting of The Mona Lisa was created in 1504 by Italian Artist Leonardo Da Vinci. The painting was first owned by King Francis 1 of France and now is owned by the French Republic.</a:t>
            </a:r>
            <a:endParaRPr lang="en-US" sz="1200" dirty="0"/>
          </a:p>
        </p:txBody>
      </p:sp>
      <p:sp>
        <p:nvSpPr>
          <p:cNvPr id="11" name="TextBox 10">
            <a:extLst>
              <a:ext uri="{FF2B5EF4-FFF2-40B4-BE49-F238E27FC236}">
                <a16:creationId xmlns:a16="http://schemas.microsoft.com/office/drawing/2014/main" id="{D4AF6FBC-6F1A-5100-8FE2-2589E975A144}"/>
              </a:ext>
            </a:extLst>
          </p:cNvPr>
          <p:cNvSpPr txBox="1"/>
          <p:nvPr/>
        </p:nvSpPr>
        <p:spPr>
          <a:xfrm>
            <a:off x="5554830" y="2604764"/>
            <a:ext cx="3943200" cy="1015663"/>
          </a:xfrm>
          <a:prstGeom prst="rect">
            <a:avLst/>
          </a:prstGeom>
          <a:noFill/>
        </p:spPr>
        <p:txBody>
          <a:bodyPr wrap="square" rtlCol="0">
            <a:spAutoFit/>
          </a:bodyPr>
          <a:lstStyle/>
          <a:p>
            <a:pPr algn="l"/>
            <a:r>
              <a:rPr lang="en-CA" sz="1200" dirty="0"/>
              <a:t>In 1501 to 1504  Michelangelo created an Italian marble  sculpture standing at 17 ft tall called David. Located in Italy, this Italian Renaissance symbolizes the defence of civil  liberties the constitution of the Republic of Florence.</a:t>
            </a:r>
            <a:endParaRPr lang="en-US" sz="1200" dirty="0"/>
          </a:p>
        </p:txBody>
      </p:sp>
      <p:sp>
        <p:nvSpPr>
          <p:cNvPr id="12" name="TextBox 11">
            <a:extLst>
              <a:ext uri="{FF2B5EF4-FFF2-40B4-BE49-F238E27FC236}">
                <a16:creationId xmlns:a16="http://schemas.microsoft.com/office/drawing/2014/main" id="{E244A4C4-FD3F-E167-B5C2-AD55B8EB310D}"/>
              </a:ext>
            </a:extLst>
          </p:cNvPr>
          <p:cNvSpPr txBox="1"/>
          <p:nvPr/>
        </p:nvSpPr>
        <p:spPr>
          <a:xfrm>
            <a:off x="5547516" y="4926236"/>
            <a:ext cx="3893068" cy="1015663"/>
          </a:xfrm>
          <a:prstGeom prst="rect">
            <a:avLst/>
          </a:prstGeom>
          <a:noFill/>
        </p:spPr>
        <p:txBody>
          <a:bodyPr wrap="square" rtlCol="0">
            <a:spAutoFit/>
          </a:bodyPr>
          <a:lstStyle/>
          <a:p>
            <a:pPr algn="l"/>
            <a:r>
              <a:rPr lang="en-CA" sz="1200" dirty="0"/>
              <a:t>The Great Wave wood block print was created  by Japanese  Artist  Hokusai in 1831. It is a graphical perspective with </a:t>
            </a:r>
            <a:r>
              <a:rPr lang="en-CA" sz="1200" dirty="0" err="1"/>
              <a:t>Ukiyo</a:t>
            </a:r>
            <a:r>
              <a:rPr lang="en-CA" sz="1200" dirty="0"/>
              <a:t>- e technique of 3 boats travelling through clashes of waves, with Mount Fiji in the background.</a:t>
            </a:r>
            <a:endParaRPr lang="en-US" sz="1200" dirty="0"/>
          </a:p>
        </p:txBody>
      </p:sp>
      <p:sp>
        <p:nvSpPr>
          <p:cNvPr id="13" name="TextBox 12">
            <a:extLst>
              <a:ext uri="{FF2B5EF4-FFF2-40B4-BE49-F238E27FC236}">
                <a16:creationId xmlns:a16="http://schemas.microsoft.com/office/drawing/2014/main" id="{9EE4A53F-6F3F-A642-1E62-9260C4AA8965}"/>
              </a:ext>
            </a:extLst>
          </p:cNvPr>
          <p:cNvSpPr txBox="1"/>
          <p:nvPr/>
        </p:nvSpPr>
        <p:spPr>
          <a:xfrm>
            <a:off x="5509236" y="6090760"/>
            <a:ext cx="3838749" cy="938719"/>
          </a:xfrm>
          <a:prstGeom prst="rect">
            <a:avLst/>
          </a:prstGeom>
          <a:noFill/>
        </p:spPr>
        <p:txBody>
          <a:bodyPr wrap="square" rtlCol="0">
            <a:spAutoFit/>
          </a:bodyPr>
          <a:lstStyle/>
          <a:p>
            <a:pPr algn="l"/>
            <a:r>
              <a:rPr lang="en-CA" sz="1100" dirty="0"/>
              <a:t>Gold Marylin Monroe is a screen print painting made by Andy Warhol in 1962.Finalized on the year of Marilyn's death, Warhol included Gold Marylin Monroe in his first show. Architect Phillip Johnson bought it, then later donated it to Museum of Modern Art.</a:t>
            </a:r>
            <a:endParaRPr lang="en-US" sz="1100" dirty="0"/>
          </a:p>
        </p:txBody>
      </p:sp>
      <p:sp>
        <p:nvSpPr>
          <p:cNvPr id="14" name="TextBox 13">
            <a:extLst>
              <a:ext uri="{FF2B5EF4-FFF2-40B4-BE49-F238E27FC236}">
                <a16:creationId xmlns:a16="http://schemas.microsoft.com/office/drawing/2014/main" id="{517A7506-E066-6F66-290A-2436B037D613}"/>
              </a:ext>
            </a:extLst>
          </p:cNvPr>
          <p:cNvSpPr txBox="1"/>
          <p:nvPr/>
        </p:nvSpPr>
        <p:spPr>
          <a:xfrm>
            <a:off x="890520" y="2672218"/>
            <a:ext cx="3885029" cy="938719"/>
          </a:xfrm>
          <a:prstGeom prst="rect">
            <a:avLst/>
          </a:prstGeom>
          <a:noFill/>
        </p:spPr>
        <p:txBody>
          <a:bodyPr wrap="square" rtlCol="0">
            <a:spAutoFit/>
          </a:bodyPr>
          <a:lstStyle/>
          <a:p>
            <a:pPr algn="l"/>
            <a:r>
              <a:rPr lang="en-CA" sz="1100" dirty="0"/>
              <a:t>Parthenon Sculpture construction started in 447BC, completed in 438 BC. It was built in thanksgiving in victory of the Persian Empire Invaders during the Greco-Persia Wars.The Parthenon is located in Greece built in honour of Athena.</a:t>
            </a:r>
            <a:endParaRPr lang="en-US" sz="1100" dirty="0"/>
          </a:p>
        </p:txBody>
      </p:sp>
      <p:sp>
        <p:nvSpPr>
          <p:cNvPr id="15" name="TextBox 14">
            <a:extLst>
              <a:ext uri="{FF2B5EF4-FFF2-40B4-BE49-F238E27FC236}">
                <a16:creationId xmlns:a16="http://schemas.microsoft.com/office/drawing/2014/main" id="{7BD24A7A-93C3-8504-DB6F-A7911E27E320}"/>
              </a:ext>
            </a:extLst>
          </p:cNvPr>
          <p:cNvSpPr txBox="1"/>
          <p:nvPr/>
        </p:nvSpPr>
        <p:spPr>
          <a:xfrm>
            <a:off x="868689" y="4964709"/>
            <a:ext cx="3958591" cy="938719"/>
          </a:xfrm>
          <a:prstGeom prst="rect">
            <a:avLst/>
          </a:prstGeom>
          <a:noFill/>
        </p:spPr>
        <p:txBody>
          <a:bodyPr wrap="square" rtlCol="0">
            <a:spAutoFit/>
          </a:bodyPr>
          <a:lstStyle/>
          <a:p>
            <a:pPr algn="l"/>
            <a:r>
              <a:rPr lang="en-CA" sz="1100" dirty="0"/>
              <a:t>The Terrace of Lions </a:t>
            </a:r>
            <a:r>
              <a:rPr lang="en-CA" sz="1100"/>
              <a:t>were created in  </a:t>
            </a:r>
            <a:r>
              <a:rPr lang="en-CA" sz="1100" dirty="0"/>
              <a:t>400 BC located in Greece, across the road where Apollo had been born. The 12 lions made out of marble  was built in honour of the Greek God Apollo. Representing symbolic protection and divine power.</a:t>
            </a:r>
            <a:endParaRPr lang="en-US" sz="1100" dirty="0"/>
          </a:p>
        </p:txBody>
      </p:sp>
      <p:sp>
        <p:nvSpPr>
          <p:cNvPr id="16" name="TextBox 15">
            <a:extLst>
              <a:ext uri="{FF2B5EF4-FFF2-40B4-BE49-F238E27FC236}">
                <a16:creationId xmlns:a16="http://schemas.microsoft.com/office/drawing/2014/main" id="{85E66C6A-C4FC-DFE9-5F1B-247BBD5503E6}"/>
              </a:ext>
            </a:extLst>
          </p:cNvPr>
          <p:cNvSpPr txBox="1"/>
          <p:nvPr/>
        </p:nvSpPr>
        <p:spPr>
          <a:xfrm>
            <a:off x="909015" y="3907707"/>
            <a:ext cx="3155378" cy="830997"/>
          </a:xfrm>
          <a:prstGeom prst="rect">
            <a:avLst/>
          </a:prstGeom>
          <a:noFill/>
        </p:spPr>
        <p:txBody>
          <a:bodyPr wrap="square" rtlCol="0">
            <a:spAutoFit/>
          </a:bodyPr>
          <a:lstStyle/>
          <a:p>
            <a:pPr algn="l"/>
            <a:r>
              <a:rPr lang="en-CA" sz="1200" dirty="0"/>
              <a:t>Oedipus The King by Sophocles , a tragic story of a king who could not escape his fate was first performed in Athens, Greece in 447 BC</a:t>
            </a:r>
            <a:endParaRPr lang="en-US" sz="1200" dirty="0"/>
          </a:p>
        </p:txBody>
      </p:sp>
      <p:sp>
        <p:nvSpPr>
          <p:cNvPr id="5" name="TextBox 4">
            <a:extLst>
              <a:ext uri="{FF2B5EF4-FFF2-40B4-BE49-F238E27FC236}">
                <a16:creationId xmlns:a16="http://schemas.microsoft.com/office/drawing/2014/main" id="{74B86242-F32A-3539-A8DE-5CA1719AFA9B}"/>
              </a:ext>
            </a:extLst>
          </p:cNvPr>
          <p:cNvSpPr txBox="1"/>
          <p:nvPr/>
        </p:nvSpPr>
        <p:spPr>
          <a:xfrm>
            <a:off x="5509236" y="1568341"/>
            <a:ext cx="4113132" cy="830997"/>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l"/>
            <a:r>
              <a:rPr lang="en-CA" sz="1200" dirty="0">
                <a:latin typeface="+mn-lt"/>
                <a:cs typeface="Times New Roman" panose="02020603050405020304" pitchFamily="18" charset="0"/>
              </a:rPr>
              <a:t>Lamentation of Christ was painted by Italian Artist Giotto in 1304, and fully completed in 1306. It represented the life cycle of Christ painted on the interior walls of the </a:t>
            </a:r>
            <a:r>
              <a:rPr lang="en-CA" sz="1200" dirty="0" err="1">
                <a:latin typeface="+mn-lt"/>
                <a:cs typeface="Times New Roman" panose="02020603050405020304" pitchFamily="18" charset="0"/>
              </a:rPr>
              <a:t>Scrovegni</a:t>
            </a:r>
            <a:r>
              <a:rPr lang="en-CA" sz="1200" dirty="0">
                <a:latin typeface="+mn-lt"/>
                <a:cs typeface="Times New Roman" panose="02020603050405020304" pitchFamily="18" charset="0"/>
              </a:rPr>
              <a:t> Chapel. </a:t>
            </a:r>
            <a:endParaRPr lang="en-US" sz="1200" dirty="0">
              <a:latin typeface="+mn-lt"/>
              <a:cs typeface="Times New Roman" panose="02020603050405020304" pitchFamily="18" charset="0"/>
            </a:endParaRPr>
          </a:p>
        </p:txBody>
      </p:sp>
      <p:sp>
        <p:nvSpPr>
          <p:cNvPr id="4" name="Google Shape;82;p16">
            <a:extLst>
              <a:ext uri="{FF2B5EF4-FFF2-40B4-BE49-F238E27FC236}">
                <a16:creationId xmlns:a16="http://schemas.microsoft.com/office/drawing/2014/main" id="{08A3B71B-1B0B-CE29-76B1-218E9E029060}"/>
              </a:ext>
            </a:extLst>
          </p:cNvPr>
          <p:cNvSpPr txBox="1"/>
          <p:nvPr/>
        </p:nvSpPr>
        <p:spPr>
          <a:xfrm>
            <a:off x="871662" y="1213268"/>
            <a:ext cx="4802616" cy="683234"/>
          </a:xfrm>
          <a:prstGeom prst="rect">
            <a:avLst/>
          </a:prstGeom>
          <a:noFill/>
          <a:ln>
            <a:noFill/>
          </a:ln>
        </p:spPr>
        <p:txBody>
          <a:bodyPr spcFirstLastPara="1" wrap="square" lIns="91425" tIns="91425" rIns="91425" bIns="91425" anchor="t" anchorCtr="0">
            <a:spAutoFit/>
          </a:bodyPr>
          <a:lstStyle/>
          <a:p>
            <a:pPr>
              <a:lnSpc>
                <a:spcPct val="115000"/>
              </a:lnSpc>
            </a:pPr>
            <a:r>
              <a:rPr lang="en-CA" sz="1600" b="1" dirty="0">
                <a:latin typeface="Times New Roman" panose="02020603050405020304" pitchFamily="18" charset="0"/>
                <a:cs typeface="Times New Roman" panose="02020603050405020304" pitchFamily="18" charset="0"/>
              </a:rPr>
              <a:t>Olmec Colossal Heads Created 1400 BC</a:t>
            </a:r>
            <a:endParaRPr sz="1600" b="1" dirty="0">
              <a:solidFill>
                <a:srgbClr val="202124"/>
              </a:solidFill>
              <a:highlight>
                <a:srgbClr val="FFFFFF"/>
              </a:highlight>
              <a:latin typeface="Times New Roman" panose="02020603050405020304" pitchFamily="18" charset="0"/>
              <a:cs typeface="Times New Roman" panose="02020603050405020304" pitchFamily="18" charset="0"/>
            </a:endParaRPr>
          </a:p>
          <a:p>
            <a:pPr marL="0" lvl="0" indent="0" algn="l" rtl="0">
              <a:spcBef>
                <a:spcPts val="0"/>
              </a:spcBef>
              <a:spcAft>
                <a:spcPts val="0"/>
              </a:spcAft>
              <a:buNone/>
            </a:pPr>
            <a:endParaRPr dirty="0"/>
          </a:p>
        </p:txBody>
      </p:sp>
      <p:sp>
        <p:nvSpPr>
          <p:cNvPr id="17" name="Google Shape;82;p16">
            <a:extLst>
              <a:ext uri="{FF2B5EF4-FFF2-40B4-BE49-F238E27FC236}">
                <a16:creationId xmlns:a16="http://schemas.microsoft.com/office/drawing/2014/main" id="{E457F159-676D-2D12-487C-E7A8648E2CD6}"/>
              </a:ext>
            </a:extLst>
          </p:cNvPr>
          <p:cNvSpPr txBox="1"/>
          <p:nvPr/>
        </p:nvSpPr>
        <p:spPr>
          <a:xfrm>
            <a:off x="890520" y="2341100"/>
            <a:ext cx="3842099" cy="966388"/>
          </a:xfrm>
          <a:prstGeom prst="rect">
            <a:avLst/>
          </a:prstGeom>
          <a:noFill/>
          <a:ln>
            <a:noFill/>
          </a:ln>
        </p:spPr>
        <p:txBody>
          <a:bodyPr spcFirstLastPara="1" wrap="square" lIns="91425" tIns="91425" rIns="91425" bIns="91425" anchor="t" anchorCtr="0">
            <a:spAutoFit/>
          </a:bodyPr>
          <a:lstStyle/>
          <a:p>
            <a:pPr>
              <a:lnSpc>
                <a:spcPct val="115000"/>
              </a:lnSpc>
            </a:pPr>
            <a:r>
              <a:rPr lang="en-CA" sz="1600" b="1" dirty="0">
                <a:latin typeface="Times New Roman" panose="02020603050405020304" pitchFamily="18" charset="0"/>
                <a:cs typeface="Times New Roman" panose="02020603050405020304" pitchFamily="18" charset="0"/>
              </a:rPr>
              <a:t>Parthenon Sculpture Created 438 BC</a:t>
            </a:r>
            <a:endParaRPr lang="en-US" sz="1600" b="1" dirty="0">
              <a:latin typeface="Times New Roman" panose="02020603050405020304" pitchFamily="18" charset="0"/>
              <a:cs typeface="Times New Roman" panose="02020603050405020304" pitchFamily="18" charset="0"/>
            </a:endParaRPr>
          </a:p>
          <a:p>
            <a:pPr>
              <a:lnSpc>
                <a:spcPct val="115000"/>
              </a:lnSpc>
            </a:pPr>
            <a:endParaRPr sz="1600" b="1" dirty="0">
              <a:solidFill>
                <a:srgbClr val="202124"/>
              </a:solidFill>
              <a:highlight>
                <a:srgbClr val="FFFFFF"/>
              </a:highlight>
              <a:latin typeface="Times New Roman" panose="02020603050405020304" pitchFamily="18" charset="0"/>
              <a:cs typeface="Times New Roman" panose="02020603050405020304" pitchFamily="18" charset="0"/>
            </a:endParaRPr>
          </a:p>
          <a:p>
            <a:pPr marL="0" lvl="0" indent="0" algn="l" rtl="0">
              <a:spcBef>
                <a:spcPts val="0"/>
              </a:spcBef>
              <a:spcAft>
                <a:spcPts val="0"/>
              </a:spcAft>
              <a:buNone/>
            </a:pPr>
            <a:endParaRPr dirty="0"/>
          </a:p>
        </p:txBody>
      </p:sp>
      <p:sp>
        <p:nvSpPr>
          <p:cNvPr id="19" name="TextBox 18">
            <a:extLst>
              <a:ext uri="{FF2B5EF4-FFF2-40B4-BE49-F238E27FC236}">
                <a16:creationId xmlns:a16="http://schemas.microsoft.com/office/drawing/2014/main" id="{67C3E42D-0951-5214-BD81-A8ECBAF03CDB}"/>
              </a:ext>
            </a:extLst>
          </p:cNvPr>
          <p:cNvSpPr txBox="1"/>
          <p:nvPr/>
        </p:nvSpPr>
        <p:spPr>
          <a:xfrm>
            <a:off x="890520" y="3611751"/>
            <a:ext cx="4212180" cy="338554"/>
          </a:xfrm>
          <a:prstGeom prst="rect">
            <a:avLst/>
          </a:prstGeom>
          <a:noFill/>
        </p:spPr>
        <p:txBody>
          <a:bodyPr wrap="square" rtlCol="0">
            <a:spAutoFit/>
          </a:bodyPr>
          <a:lstStyle/>
          <a:p>
            <a:pPr algn="l"/>
            <a:r>
              <a:rPr lang="en-CA" sz="1600" b="1" dirty="0">
                <a:latin typeface="Times New Roman" panose="02020603050405020304" pitchFamily="18" charset="0"/>
                <a:cs typeface="Times New Roman" panose="02020603050405020304" pitchFamily="18" charset="0"/>
              </a:rPr>
              <a:t>Oedipus The King is first performed 447 BC</a:t>
            </a:r>
            <a:endParaRPr lang="en-US" sz="1600" b="1" dirty="0">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8392ED62-C5E2-C2E1-9CE8-FE5E592CFC9F}"/>
              </a:ext>
            </a:extLst>
          </p:cNvPr>
          <p:cNvSpPr txBox="1"/>
          <p:nvPr/>
        </p:nvSpPr>
        <p:spPr>
          <a:xfrm>
            <a:off x="823481" y="4697919"/>
            <a:ext cx="4163137" cy="338554"/>
          </a:xfrm>
          <a:prstGeom prst="rect">
            <a:avLst/>
          </a:prstGeom>
          <a:noFill/>
        </p:spPr>
        <p:txBody>
          <a:bodyPr wrap="square" rtlCol="0">
            <a:spAutoFit/>
          </a:bodyPr>
          <a:lstStyle/>
          <a:p>
            <a:pPr algn="l"/>
            <a:r>
              <a:rPr lang="en-CA" sz="1600" b="1" dirty="0">
                <a:latin typeface="Times New Roman" panose="02020603050405020304" pitchFamily="18" charset="0"/>
                <a:cs typeface="Times New Roman" panose="02020603050405020304" pitchFamily="18" charset="0"/>
              </a:rPr>
              <a:t>The Terrace of Lions were created 400 BC</a:t>
            </a:r>
            <a:endParaRPr lang="en-US" sz="1600" b="1" dirty="0">
              <a:latin typeface="Times New Roman" panose="02020603050405020304" pitchFamily="18" charset="0"/>
              <a:cs typeface="Times New Roman" panose="02020603050405020304" pitchFamily="18" charset="0"/>
            </a:endParaRPr>
          </a:p>
        </p:txBody>
      </p:sp>
      <p:sp>
        <p:nvSpPr>
          <p:cNvPr id="23" name="TextBox 22">
            <a:extLst>
              <a:ext uri="{FF2B5EF4-FFF2-40B4-BE49-F238E27FC236}">
                <a16:creationId xmlns:a16="http://schemas.microsoft.com/office/drawing/2014/main" id="{55BB5C8A-E4A2-91A0-591D-3DA916FCFBD8}"/>
              </a:ext>
            </a:extLst>
          </p:cNvPr>
          <p:cNvSpPr txBox="1"/>
          <p:nvPr/>
        </p:nvSpPr>
        <p:spPr>
          <a:xfrm>
            <a:off x="857112" y="5902295"/>
            <a:ext cx="3616860" cy="338554"/>
          </a:xfrm>
          <a:prstGeom prst="rect">
            <a:avLst/>
          </a:prstGeom>
          <a:noFill/>
        </p:spPr>
        <p:txBody>
          <a:bodyPr wrap="square" rtlCol="0">
            <a:spAutoFit/>
          </a:bodyPr>
          <a:lstStyle/>
          <a:p>
            <a:pPr algn="l"/>
            <a:r>
              <a:rPr lang="en-CA" sz="1600" b="1" dirty="0">
                <a:latin typeface="Times New Roman" panose="02020603050405020304" pitchFamily="18" charset="0"/>
                <a:cs typeface="Times New Roman" panose="02020603050405020304" pitchFamily="18" charset="0"/>
              </a:rPr>
              <a:t>Venus De Milo was created 150 BC</a:t>
            </a:r>
            <a:endParaRPr lang="en-US" sz="1600" b="1" dirty="0">
              <a:latin typeface="Times New Roman" panose="02020603050405020304" pitchFamily="18" charset="0"/>
              <a:cs typeface="Times New Roman" panose="02020603050405020304" pitchFamily="18" charset="0"/>
            </a:endParaRPr>
          </a:p>
        </p:txBody>
      </p:sp>
      <p:sp>
        <p:nvSpPr>
          <p:cNvPr id="25" name="TextBox 24">
            <a:extLst>
              <a:ext uri="{FF2B5EF4-FFF2-40B4-BE49-F238E27FC236}">
                <a16:creationId xmlns:a16="http://schemas.microsoft.com/office/drawing/2014/main" id="{CA3B4218-90FE-51B5-EF58-40833401E488}"/>
              </a:ext>
            </a:extLst>
          </p:cNvPr>
          <p:cNvSpPr txBox="1"/>
          <p:nvPr/>
        </p:nvSpPr>
        <p:spPr>
          <a:xfrm>
            <a:off x="5509236" y="1287763"/>
            <a:ext cx="3961031" cy="338554"/>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l"/>
            <a:r>
              <a:rPr lang="en-CA" sz="1600" b="1" dirty="0">
                <a:latin typeface="Times New Roman" panose="02020603050405020304" pitchFamily="18" charset="0"/>
                <a:cs typeface="Times New Roman" panose="02020603050405020304" pitchFamily="18" charset="0"/>
              </a:rPr>
              <a:t>Lamentation of Christ by Giotto 1304 AD</a:t>
            </a:r>
            <a:endParaRPr lang="en-US" sz="1600" b="1" dirty="0">
              <a:latin typeface="Times New Roman" panose="02020603050405020304" pitchFamily="18" charset="0"/>
              <a:cs typeface="Times New Roman" panose="02020603050405020304" pitchFamily="18" charset="0"/>
            </a:endParaRPr>
          </a:p>
        </p:txBody>
      </p:sp>
      <p:sp>
        <p:nvSpPr>
          <p:cNvPr id="27" name="TextBox 26">
            <a:extLst>
              <a:ext uri="{FF2B5EF4-FFF2-40B4-BE49-F238E27FC236}">
                <a16:creationId xmlns:a16="http://schemas.microsoft.com/office/drawing/2014/main" id="{6A1517E6-767C-4AF8-FBC4-48C69D1EBF4B}"/>
              </a:ext>
            </a:extLst>
          </p:cNvPr>
          <p:cNvSpPr txBox="1"/>
          <p:nvPr/>
        </p:nvSpPr>
        <p:spPr>
          <a:xfrm>
            <a:off x="5442449" y="2389518"/>
            <a:ext cx="3470089" cy="338554"/>
          </a:xfrm>
          <a:prstGeom prst="rect">
            <a:avLst/>
          </a:prstGeom>
          <a:noFill/>
        </p:spPr>
        <p:txBody>
          <a:bodyPr wrap="square" rtlCol="0">
            <a:spAutoFit/>
          </a:bodyPr>
          <a:lstStyle/>
          <a:p>
            <a:pPr algn="l"/>
            <a:r>
              <a:rPr lang="en-CA" sz="1600" b="1" dirty="0">
                <a:latin typeface="Times New Roman" panose="02020603050405020304" pitchFamily="18" charset="0"/>
                <a:cs typeface="Times New Roman" panose="02020603050405020304" pitchFamily="18" charset="0"/>
              </a:rPr>
              <a:t>“David” by Michelangelo 1501 AD </a:t>
            </a:r>
            <a:endParaRPr lang="en-US" sz="1600" b="1" dirty="0">
              <a:latin typeface="Times New Roman" panose="02020603050405020304" pitchFamily="18" charset="0"/>
              <a:cs typeface="Times New Roman" panose="02020603050405020304" pitchFamily="18" charset="0"/>
            </a:endParaRPr>
          </a:p>
        </p:txBody>
      </p:sp>
      <p:sp>
        <p:nvSpPr>
          <p:cNvPr id="29" name="TextBox 28">
            <a:extLst>
              <a:ext uri="{FF2B5EF4-FFF2-40B4-BE49-F238E27FC236}">
                <a16:creationId xmlns:a16="http://schemas.microsoft.com/office/drawing/2014/main" id="{FF53488F-A13D-5E21-02C7-C204C6360871}"/>
              </a:ext>
            </a:extLst>
          </p:cNvPr>
          <p:cNvSpPr txBox="1"/>
          <p:nvPr/>
        </p:nvSpPr>
        <p:spPr>
          <a:xfrm>
            <a:off x="5509236" y="3525082"/>
            <a:ext cx="3938662" cy="338554"/>
          </a:xfrm>
          <a:prstGeom prst="rect">
            <a:avLst/>
          </a:prstGeom>
          <a:noFill/>
        </p:spPr>
        <p:txBody>
          <a:bodyPr wrap="square" rtlCol="0">
            <a:spAutoFit/>
          </a:bodyPr>
          <a:lstStyle/>
          <a:p>
            <a:pPr algn="l"/>
            <a:r>
              <a:rPr lang="en-CA" sz="1600" b="1" dirty="0">
                <a:latin typeface="Times New Roman" panose="02020603050405020304" pitchFamily="18" charset="0"/>
                <a:cs typeface="Times New Roman" panose="02020603050405020304" pitchFamily="18" charset="0"/>
              </a:rPr>
              <a:t>Da Vinci creates The Mona  Lisa 1504 AD</a:t>
            </a:r>
          </a:p>
        </p:txBody>
      </p:sp>
      <p:sp>
        <p:nvSpPr>
          <p:cNvPr id="31" name="TextBox 30">
            <a:extLst>
              <a:ext uri="{FF2B5EF4-FFF2-40B4-BE49-F238E27FC236}">
                <a16:creationId xmlns:a16="http://schemas.microsoft.com/office/drawing/2014/main" id="{B37E2C96-E92C-AA1E-9C41-6FEB742F42D5}"/>
              </a:ext>
            </a:extLst>
          </p:cNvPr>
          <p:cNvSpPr txBox="1"/>
          <p:nvPr/>
        </p:nvSpPr>
        <p:spPr>
          <a:xfrm>
            <a:off x="5470956" y="4730155"/>
            <a:ext cx="3969628" cy="338554"/>
          </a:xfrm>
          <a:prstGeom prst="rect">
            <a:avLst/>
          </a:prstGeom>
          <a:noFill/>
        </p:spPr>
        <p:txBody>
          <a:bodyPr wrap="square" rtlCol="0">
            <a:spAutoFit/>
          </a:bodyPr>
          <a:lstStyle/>
          <a:p>
            <a:pPr algn="l"/>
            <a:r>
              <a:rPr lang="en-CA" sz="1600" b="1" dirty="0">
                <a:latin typeface="Times New Roman" panose="02020603050405020304" pitchFamily="18" charset="0"/>
                <a:cs typeface="Times New Roman" panose="02020603050405020304" pitchFamily="18" charset="0"/>
              </a:rPr>
              <a:t>The Great Wave by Hokusai 1831 AD</a:t>
            </a:r>
          </a:p>
        </p:txBody>
      </p:sp>
      <p:sp>
        <p:nvSpPr>
          <p:cNvPr id="33" name="TextBox 32">
            <a:extLst>
              <a:ext uri="{FF2B5EF4-FFF2-40B4-BE49-F238E27FC236}">
                <a16:creationId xmlns:a16="http://schemas.microsoft.com/office/drawing/2014/main" id="{FCEA2BC5-C40D-4CE8-2EBA-859E305016DD}"/>
              </a:ext>
            </a:extLst>
          </p:cNvPr>
          <p:cNvSpPr txBox="1"/>
          <p:nvPr/>
        </p:nvSpPr>
        <p:spPr>
          <a:xfrm>
            <a:off x="5470956" y="5809891"/>
            <a:ext cx="4222161" cy="338554"/>
          </a:xfrm>
          <a:prstGeom prst="rect">
            <a:avLst/>
          </a:prstGeom>
          <a:noFill/>
        </p:spPr>
        <p:txBody>
          <a:bodyPr wrap="square" rtlCol="0">
            <a:spAutoFit/>
          </a:bodyPr>
          <a:lstStyle/>
          <a:p>
            <a:pPr algn="l"/>
            <a:r>
              <a:rPr lang="en-CA" sz="1600" b="1" dirty="0">
                <a:latin typeface="Times New Roman" panose="02020603050405020304" pitchFamily="18" charset="0"/>
                <a:cs typeface="Times New Roman" panose="02020603050405020304" pitchFamily="18" charset="0"/>
              </a:rPr>
              <a:t>Gold Marylin Monroe by Warhol 1962 AD</a:t>
            </a:r>
            <a:endParaRPr lang="en-US" sz="1600" b="1"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0"/>
        <p:cNvGrpSpPr/>
        <p:nvPr/>
      </p:nvGrpSpPr>
      <p:grpSpPr>
        <a:xfrm>
          <a:off x="0" y="0"/>
          <a:ext cx="0" cy="0"/>
          <a:chOff x="0" y="0"/>
          <a:chExt cx="0" cy="0"/>
        </a:xfrm>
      </p:grpSpPr>
      <p:sp>
        <p:nvSpPr>
          <p:cNvPr id="81" name="Google Shape;81;p16"/>
          <p:cNvSpPr txBox="1"/>
          <p:nvPr/>
        </p:nvSpPr>
        <p:spPr>
          <a:xfrm>
            <a:off x="466725" y="2083425"/>
            <a:ext cx="3161700" cy="6333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endParaRPr sz="1100" b="1">
              <a:solidFill>
                <a:srgbClr val="202124"/>
              </a:solidFill>
              <a:highlight>
                <a:srgbClr val="FFFFFF"/>
              </a:highlight>
            </a:endParaRPr>
          </a:p>
          <a:p>
            <a:pPr marL="0" lvl="0" indent="0" algn="l" rtl="0">
              <a:spcBef>
                <a:spcPts val="300"/>
              </a:spcBef>
              <a:spcAft>
                <a:spcPts val="0"/>
              </a:spcAft>
              <a:buNone/>
            </a:pPr>
            <a:endParaRPr/>
          </a:p>
        </p:txBody>
      </p:sp>
      <p:sp>
        <p:nvSpPr>
          <p:cNvPr id="82" name="Google Shape;82;p16"/>
          <p:cNvSpPr txBox="1"/>
          <p:nvPr/>
        </p:nvSpPr>
        <p:spPr>
          <a:xfrm>
            <a:off x="33801" y="1927481"/>
            <a:ext cx="2952900" cy="966388"/>
          </a:xfrm>
          <a:prstGeom prst="rect">
            <a:avLst/>
          </a:prstGeom>
          <a:noFill/>
          <a:ln>
            <a:noFill/>
          </a:ln>
        </p:spPr>
        <p:txBody>
          <a:bodyPr spcFirstLastPara="1" wrap="square" lIns="91425" tIns="91425" rIns="91425" bIns="91425" anchor="t" anchorCtr="0">
            <a:spAutoFit/>
          </a:bodyPr>
          <a:lstStyle/>
          <a:p>
            <a:pPr>
              <a:lnSpc>
                <a:spcPct val="115000"/>
              </a:lnSpc>
            </a:pPr>
            <a:r>
              <a:rPr lang="en-CA" sz="1600" b="1" dirty="0">
                <a:latin typeface="Times New Roman" panose="02020603050405020304" pitchFamily="18" charset="0"/>
                <a:cs typeface="Times New Roman" panose="02020603050405020304" pitchFamily="18" charset="0"/>
              </a:rPr>
              <a:t>Olmec Colossal Heads Created </a:t>
            </a:r>
            <a:endParaRPr lang="en-CA" sz="1600" b="1" i="0" u="none" strike="noStrike" dirty="0">
              <a:solidFill>
                <a:srgbClr val="000000"/>
              </a:solidFill>
              <a:effectLst/>
              <a:latin typeface="Times New Roman" panose="02020603050405020304" pitchFamily="18" charset="0"/>
              <a:cs typeface="Times New Roman" panose="02020603050405020304" pitchFamily="18" charset="0"/>
            </a:endParaRPr>
          </a:p>
          <a:p>
            <a:pPr marL="285750" lvl="0" indent="-285750" algn="l" rtl="0">
              <a:lnSpc>
                <a:spcPct val="115000"/>
              </a:lnSpc>
              <a:spcBef>
                <a:spcPts val="0"/>
              </a:spcBef>
              <a:spcAft>
                <a:spcPts val="0"/>
              </a:spcAft>
              <a:buFont typeface="Wingdings" pitchFamily="2" charset="2"/>
              <a:buChar char="§"/>
            </a:pPr>
            <a:r>
              <a:rPr lang="en-CA" sz="1600" b="1" dirty="0">
                <a:solidFill>
                  <a:srgbClr val="202124"/>
                </a:solidFill>
                <a:highlight>
                  <a:srgbClr val="FFFFFF"/>
                </a:highlight>
                <a:latin typeface="Times New Roman" panose="02020603050405020304" pitchFamily="18" charset="0"/>
                <a:cs typeface="Times New Roman" panose="02020603050405020304" pitchFamily="18" charset="0"/>
              </a:rPr>
              <a:t>1,400 </a:t>
            </a:r>
            <a:endParaRPr sz="1600" b="1" dirty="0">
              <a:solidFill>
                <a:srgbClr val="202124"/>
              </a:solidFill>
              <a:highlight>
                <a:srgbClr val="FFFFFF"/>
              </a:highlight>
              <a:latin typeface="Times New Roman" panose="02020603050405020304" pitchFamily="18" charset="0"/>
              <a:cs typeface="Times New Roman" panose="02020603050405020304" pitchFamily="18" charset="0"/>
            </a:endParaRPr>
          </a:p>
          <a:p>
            <a:pPr marL="0" lvl="0" indent="0" algn="l" rtl="0">
              <a:spcBef>
                <a:spcPts val="0"/>
              </a:spcBef>
              <a:spcAft>
                <a:spcPts val="0"/>
              </a:spcAft>
              <a:buNone/>
            </a:pPr>
            <a:endParaRPr dirty="0"/>
          </a:p>
        </p:txBody>
      </p:sp>
      <p:cxnSp>
        <p:nvCxnSpPr>
          <p:cNvPr id="2" name="Straight Arrow Connector 1">
            <a:extLst>
              <a:ext uri="{FF2B5EF4-FFF2-40B4-BE49-F238E27FC236}">
                <a16:creationId xmlns:a16="http://schemas.microsoft.com/office/drawing/2014/main" id="{0CC247A1-6023-184C-4E43-B476A215F86F}"/>
              </a:ext>
            </a:extLst>
          </p:cNvPr>
          <p:cNvCxnSpPr>
            <a:cxnSpLocks/>
          </p:cNvCxnSpPr>
          <p:nvPr/>
        </p:nvCxnSpPr>
        <p:spPr>
          <a:xfrm>
            <a:off x="2302502" y="2826588"/>
            <a:ext cx="1152644" cy="1045747"/>
          </a:xfrm>
          <a:prstGeom prst="straightConnector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E37DD26E-05B1-C169-5D55-FA41E5410A90}"/>
              </a:ext>
            </a:extLst>
          </p:cNvPr>
          <p:cNvSpPr txBox="1"/>
          <p:nvPr/>
        </p:nvSpPr>
        <p:spPr>
          <a:xfrm>
            <a:off x="4115796" y="2970306"/>
            <a:ext cx="1828800" cy="1828800"/>
          </a:xfrm>
          <a:prstGeom prst="rect">
            <a:avLst/>
          </a:prstGeom>
          <a:noFill/>
        </p:spPr>
        <p:txBody>
          <a:bodyPr wrap="square" rtlCol="0">
            <a:spAutoFit/>
          </a:bodyPr>
          <a:lstStyle/>
          <a:p>
            <a:pPr algn="l"/>
            <a:endParaRPr lang="en-US" dirty="0"/>
          </a:p>
        </p:txBody>
      </p:sp>
      <p:sp>
        <p:nvSpPr>
          <p:cNvPr id="7" name="TextBox 6">
            <a:extLst>
              <a:ext uri="{FF2B5EF4-FFF2-40B4-BE49-F238E27FC236}">
                <a16:creationId xmlns:a16="http://schemas.microsoft.com/office/drawing/2014/main" id="{6E62D882-5D77-FDDA-D37E-C5AB4B9FE08F}"/>
              </a:ext>
            </a:extLst>
          </p:cNvPr>
          <p:cNvSpPr txBox="1"/>
          <p:nvPr/>
        </p:nvSpPr>
        <p:spPr>
          <a:xfrm>
            <a:off x="62780" y="725460"/>
            <a:ext cx="3161700" cy="1277273"/>
          </a:xfrm>
          <a:prstGeom prst="rect">
            <a:avLst/>
          </a:prstGeom>
          <a:noFill/>
        </p:spPr>
        <p:txBody>
          <a:bodyPr wrap="square" rtlCol="0">
            <a:spAutoFit/>
          </a:bodyPr>
          <a:lstStyle/>
          <a:p>
            <a:pPr algn="l"/>
            <a:r>
              <a:rPr lang="en-CA" sz="1100" dirty="0"/>
              <a:t>These basalt boulders  represent  powerful male Olmec leaders, each wearing a marked head piece and having individual features. </a:t>
            </a:r>
          </a:p>
          <a:p>
            <a:pPr algn="l"/>
            <a:endParaRPr lang="en-CA" sz="1100" dirty="0"/>
          </a:p>
          <a:p>
            <a:pPr algn="l"/>
            <a:r>
              <a:rPr lang="en-CA" sz="1100" dirty="0"/>
              <a:t>The Olmec civilization and the Colossal heads are located in South Mexico boarding the Gulf of Mexico.</a:t>
            </a:r>
            <a:endParaRPr lang="en-US" sz="1100" dirty="0"/>
          </a:p>
        </p:txBody>
      </p:sp>
      <p:sp>
        <p:nvSpPr>
          <p:cNvPr id="9" name="Google Shape;82;p16">
            <a:extLst>
              <a:ext uri="{FF2B5EF4-FFF2-40B4-BE49-F238E27FC236}">
                <a16:creationId xmlns:a16="http://schemas.microsoft.com/office/drawing/2014/main" id="{B434E1A1-5754-6B99-CFCF-8F9AFAADC229}"/>
              </a:ext>
            </a:extLst>
          </p:cNvPr>
          <p:cNvSpPr txBox="1"/>
          <p:nvPr/>
        </p:nvSpPr>
        <p:spPr>
          <a:xfrm>
            <a:off x="4889887" y="2114089"/>
            <a:ext cx="2952900" cy="1249543"/>
          </a:xfrm>
          <a:prstGeom prst="rect">
            <a:avLst/>
          </a:prstGeom>
          <a:noFill/>
          <a:ln>
            <a:noFill/>
          </a:ln>
        </p:spPr>
        <p:txBody>
          <a:bodyPr spcFirstLastPara="1" wrap="square" lIns="91425" tIns="91425" rIns="91425" bIns="91425" anchor="t" anchorCtr="0">
            <a:spAutoFit/>
          </a:bodyPr>
          <a:lstStyle/>
          <a:p>
            <a:pPr>
              <a:lnSpc>
                <a:spcPct val="115000"/>
              </a:lnSpc>
            </a:pPr>
            <a:r>
              <a:rPr lang="en-CA" sz="1600" b="1" dirty="0">
                <a:latin typeface="Times New Roman" panose="02020603050405020304" pitchFamily="18" charset="0"/>
                <a:cs typeface="Times New Roman" panose="02020603050405020304" pitchFamily="18" charset="0"/>
              </a:rPr>
              <a:t>Parthenon Sculpture Created</a:t>
            </a:r>
          </a:p>
          <a:p>
            <a:pPr marL="285750" indent="-285750">
              <a:lnSpc>
                <a:spcPct val="115000"/>
              </a:lnSpc>
              <a:buFont typeface="Wingdings" pitchFamily="2" charset="2"/>
              <a:buChar char="§"/>
            </a:pPr>
            <a:r>
              <a:rPr lang="en-CA" sz="1600" b="1" dirty="0">
                <a:latin typeface="Times New Roman" panose="02020603050405020304" pitchFamily="18" charset="0"/>
                <a:cs typeface="Times New Roman" panose="02020603050405020304" pitchFamily="18" charset="0"/>
              </a:rPr>
              <a:t> 438</a:t>
            </a:r>
            <a:endParaRPr lang="en-US" sz="1600" b="1" dirty="0">
              <a:latin typeface="Times New Roman" panose="02020603050405020304" pitchFamily="18" charset="0"/>
              <a:cs typeface="Times New Roman" panose="02020603050405020304" pitchFamily="18" charset="0"/>
            </a:endParaRPr>
          </a:p>
          <a:p>
            <a:pPr>
              <a:lnSpc>
                <a:spcPct val="115000"/>
              </a:lnSpc>
            </a:pPr>
            <a:endParaRPr sz="1600" b="1" dirty="0">
              <a:solidFill>
                <a:srgbClr val="202124"/>
              </a:solidFill>
              <a:highlight>
                <a:srgbClr val="FFFFFF"/>
              </a:highlight>
              <a:latin typeface="Times New Roman" panose="02020603050405020304" pitchFamily="18" charset="0"/>
              <a:cs typeface="Times New Roman" panose="02020603050405020304" pitchFamily="18" charset="0"/>
            </a:endParaRPr>
          </a:p>
          <a:p>
            <a:pPr marL="0" lvl="0" indent="0" algn="l" rtl="0">
              <a:spcBef>
                <a:spcPts val="0"/>
              </a:spcBef>
              <a:spcAft>
                <a:spcPts val="0"/>
              </a:spcAft>
              <a:buNone/>
            </a:pPr>
            <a:endParaRPr dirty="0"/>
          </a:p>
        </p:txBody>
      </p:sp>
      <p:cxnSp>
        <p:nvCxnSpPr>
          <p:cNvPr id="14" name="Straight Arrow Connector 13">
            <a:extLst>
              <a:ext uri="{FF2B5EF4-FFF2-40B4-BE49-F238E27FC236}">
                <a16:creationId xmlns:a16="http://schemas.microsoft.com/office/drawing/2014/main" id="{242871E8-69F1-08F7-7714-FACD1E4AE25C}"/>
              </a:ext>
            </a:extLst>
          </p:cNvPr>
          <p:cNvCxnSpPr>
            <a:cxnSpLocks/>
          </p:cNvCxnSpPr>
          <p:nvPr/>
        </p:nvCxnSpPr>
        <p:spPr>
          <a:xfrm>
            <a:off x="6790799" y="2826588"/>
            <a:ext cx="839918" cy="1040004"/>
          </a:xfrm>
          <a:prstGeom prst="straightConnector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C509681E-24FA-1BE8-3696-31DC6CA13573}"/>
              </a:ext>
            </a:extLst>
          </p:cNvPr>
          <p:cNvSpPr txBox="1"/>
          <p:nvPr/>
        </p:nvSpPr>
        <p:spPr>
          <a:xfrm>
            <a:off x="766220" y="4686344"/>
            <a:ext cx="2022799" cy="830997"/>
          </a:xfrm>
          <a:prstGeom prst="rect">
            <a:avLst/>
          </a:prstGeom>
          <a:noFill/>
        </p:spPr>
        <p:txBody>
          <a:bodyPr wrap="square" rtlCol="0">
            <a:spAutoFit/>
          </a:bodyPr>
          <a:lstStyle/>
          <a:p>
            <a:pPr algn="l"/>
            <a:r>
              <a:rPr lang="en-CA" sz="1600" b="1" dirty="0">
                <a:latin typeface="Times New Roman" panose="02020603050405020304" pitchFamily="18" charset="0"/>
                <a:cs typeface="Times New Roman" panose="02020603050405020304" pitchFamily="18" charset="0"/>
              </a:rPr>
              <a:t>Oedipus The King is first performed</a:t>
            </a:r>
          </a:p>
          <a:p>
            <a:pPr marL="285750" indent="-285750" algn="l">
              <a:buFont typeface="Wingdings" pitchFamily="2" charset="2"/>
              <a:buChar char="§"/>
            </a:pPr>
            <a:r>
              <a:rPr lang="en-CA" sz="1600" b="1" dirty="0">
                <a:latin typeface="Times New Roman" panose="02020603050405020304" pitchFamily="18" charset="0"/>
                <a:cs typeface="Times New Roman" panose="02020603050405020304" pitchFamily="18" charset="0"/>
              </a:rPr>
              <a:t>447 </a:t>
            </a:r>
            <a:endParaRPr lang="en-US" sz="1600" b="1" dirty="0">
              <a:latin typeface="Times New Roman" panose="02020603050405020304" pitchFamily="18" charset="0"/>
              <a:cs typeface="Times New Roman" panose="02020603050405020304" pitchFamily="18" charset="0"/>
            </a:endParaRPr>
          </a:p>
        </p:txBody>
      </p:sp>
      <p:cxnSp>
        <p:nvCxnSpPr>
          <p:cNvPr id="21" name="Straight Arrow Connector 20">
            <a:extLst>
              <a:ext uri="{FF2B5EF4-FFF2-40B4-BE49-F238E27FC236}">
                <a16:creationId xmlns:a16="http://schemas.microsoft.com/office/drawing/2014/main" id="{D02EC274-DFE8-0913-D3BB-44F72AFE9927}"/>
              </a:ext>
            </a:extLst>
          </p:cNvPr>
          <p:cNvCxnSpPr>
            <a:cxnSpLocks/>
          </p:cNvCxnSpPr>
          <p:nvPr/>
        </p:nvCxnSpPr>
        <p:spPr>
          <a:xfrm flipH="1">
            <a:off x="1953681" y="4394297"/>
            <a:ext cx="5541809" cy="29502"/>
          </a:xfrm>
          <a:prstGeom prst="straightConnector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1A9A3CAB-F3E8-6BAA-289D-998750959A65}"/>
              </a:ext>
            </a:extLst>
          </p:cNvPr>
          <p:cNvSpPr txBox="1"/>
          <p:nvPr/>
        </p:nvSpPr>
        <p:spPr>
          <a:xfrm>
            <a:off x="6148663" y="4455873"/>
            <a:ext cx="3186193" cy="584775"/>
          </a:xfrm>
          <a:prstGeom prst="rect">
            <a:avLst/>
          </a:prstGeom>
          <a:noFill/>
        </p:spPr>
        <p:txBody>
          <a:bodyPr wrap="square" rtlCol="0">
            <a:spAutoFit/>
          </a:bodyPr>
          <a:lstStyle/>
          <a:p>
            <a:pPr algn="l"/>
            <a:r>
              <a:rPr lang="en-CA" sz="1600" b="1" dirty="0">
                <a:latin typeface="Times New Roman" panose="02020603050405020304" pitchFamily="18" charset="0"/>
                <a:cs typeface="Times New Roman" panose="02020603050405020304" pitchFamily="18" charset="0"/>
              </a:rPr>
              <a:t>The Terrace of Lions were created </a:t>
            </a:r>
          </a:p>
          <a:p>
            <a:pPr marL="285750" indent="-285750" algn="l">
              <a:buFont typeface="Wingdings" pitchFamily="2" charset="2"/>
              <a:buChar char="§"/>
            </a:pPr>
            <a:r>
              <a:rPr lang="en-CA" sz="1600" b="1" dirty="0">
                <a:latin typeface="Times New Roman" panose="02020603050405020304" pitchFamily="18" charset="0"/>
                <a:cs typeface="Times New Roman" panose="02020603050405020304" pitchFamily="18" charset="0"/>
              </a:rPr>
              <a:t>400 </a:t>
            </a:r>
            <a:endParaRPr lang="en-US" sz="1600" b="1" dirty="0">
              <a:latin typeface="Times New Roman" panose="02020603050405020304" pitchFamily="18" charset="0"/>
              <a:cs typeface="Times New Roman" panose="02020603050405020304" pitchFamily="18" charset="0"/>
            </a:endParaRPr>
          </a:p>
        </p:txBody>
      </p:sp>
      <p:sp>
        <p:nvSpPr>
          <p:cNvPr id="28" name="TextBox 27">
            <a:extLst>
              <a:ext uri="{FF2B5EF4-FFF2-40B4-BE49-F238E27FC236}">
                <a16:creationId xmlns:a16="http://schemas.microsoft.com/office/drawing/2014/main" id="{3EF0C895-90A6-ADDE-63F3-9D3957711EA9}"/>
              </a:ext>
            </a:extLst>
          </p:cNvPr>
          <p:cNvSpPr txBox="1"/>
          <p:nvPr/>
        </p:nvSpPr>
        <p:spPr>
          <a:xfrm>
            <a:off x="8613896" y="2209866"/>
            <a:ext cx="1740369" cy="830997"/>
          </a:xfrm>
          <a:prstGeom prst="rect">
            <a:avLst/>
          </a:prstGeom>
          <a:noFill/>
        </p:spPr>
        <p:txBody>
          <a:bodyPr wrap="square" rtlCol="0">
            <a:spAutoFit/>
          </a:bodyPr>
          <a:lstStyle/>
          <a:p>
            <a:pPr algn="l"/>
            <a:r>
              <a:rPr lang="en-CA" sz="1600" b="1" dirty="0">
                <a:latin typeface="Times New Roman" panose="02020603050405020304" pitchFamily="18" charset="0"/>
                <a:cs typeface="Times New Roman" panose="02020603050405020304" pitchFamily="18" charset="0"/>
              </a:rPr>
              <a:t>Venus De Milo was created </a:t>
            </a:r>
          </a:p>
          <a:p>
            <a:pPr marL="285750" indent="-285750" algn="l">
              <a:buFont typeface="Wingdings" pitchFamily="2" charset="2"/>
              <a:buChar char="§"/>
            </a:pPr>
            <a:r>
              <a:rPr lang="en-CA" sz="1600" b="1" dirty="0">
                <a:latin typeface="Times New Roman" panose="02020603050405020304" pitchFamily="18" charset="0"/>
                <a:cs typeface="Times New Roman" panose="02020603050405020304" pitchFamily="18" charset="0"/>
              </a:rPr>
              <a:t>150</a:t>
            </a:r>
            <a:endParaRPr lang="en-US" sz="1600" b="1"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D7FF2640-F91B-AA1D-62B6-383ED4FCA9CD}"/>
              </a:ext>
            </a:extLst>
          </p:cNvPr>
          <p:cNvSpPr txBox="1"/>
          <p:nvPr/>
        </p:nvSpPr>
        <p:spPr>
          <a:xfrm>
            <a:off x="2714025" y="6086267"/>
            <a:ext cx="1081707" cy="1442298"/>
          </a:xfrm>
          <a:prstGeom prst="rect">
            <a:avLst/>
          </a:prstGeom>
          <a:noFill/>
        </p:spPr>
        <p:txBody>
          <a:bodyPr wrap="square" rtlCol="0">
            <a:spAutoFit/>
          </a:bodyPr>
          <a:lstStyle/>
          <a:p>
            <a:pPr algn="l"/>
            <a:endParaRPr lang="en-US" dirty="0"/>
          </a:p>
        </p:txBody>
      </p:sp>
      <p:sp>
        <p:nvSpPr>
          <p:cNvPr id="4" name="TextBox 3">
            <a:extLst>
              <a:ext uri="{FF2B5EF4-FFF2-40B4-BE49-F238E27FC236}">
                <a16:creationId xmlns:a16="http://schemas.microsoft.com/office/drawing/2014/main" id="{CB34BF5B-3B52-92C4-DADF-D695A6B40A40}"/>
              </a:ext>
            </a:extLst>
          </p:cNvPr>
          <p:cNvSpPr txBox="1"/>
          <p:nvPr/>
        </p:nvSpPr>
        <p:spPr>
          <a:xfrm>
            <a:off x="3157910" y="886427"/>
            <a:ext cx="3208427" cy="1323439"/>
          </a:xfrm>
          <a:prstGeom prst="rect">
            <a:avLst/>
          </a:prstGeom>
          <a:noFill/>
        </p:spPr>
        <p:txBody>
          <a:bodyPr wrap="square" rtlCol="0">
            <a:spAutoFit/>
          </a:bodyPr>
          <a:lstStyle/>
          <a:p>
            <a:pPr algn="l"/>
            <a:r>
              <a:rPr lang="en-CA" sz="1000" dirty="0"/>
              <a:t>The Parthenon is a former marble  temple  located in Greece in honour of  the Greek Goddess Athena. Inside the Parthenon holds sculptures symbolizing Greek Art and and Ancient Greece.</a:t>
            </a:r>
          </a:p>
          <a:p>
            <a:pPr algn="l"/>
            <a:endParaRPr lang="en-CA" sz="1000" dirty="0"/>
          </a:p>
          <a:p>
            <a:pPr algn="l"/>
            <a:r>
              <a:rPr lang="en-CA" sz="1000" dirty="0"/>
              <a:t>The Parthenon was built from 447 BC to 432 BC. Over the decades this Greek temple had received severe destructions.</a:t>
            </a:r>
            <a:endParaRPr lang="en-US" sz="1000" dirty="0"/>
          </a:p>
        </p:txBody>
      </p:sp>
      <p:sp>
        <p:nvSpPr>
          <p:cNvPr id="5" name="TextBox 4">
            <a:extLst>
              <a:ext uri="{FF2B5EF4-FFF2-40B4-BE49-F238E27FC236}">
                <a16:creationId xmlns:a16="http://schemas.microsoft.com/office/drawing/2014/main" id="{96CA76BE-6B37-FD03-2410-FB92400F696A}"/>
              </a:ext>
            </a:extLst>
          </p:cNvPr>
          <p:cNvSpPr txBox="1"/>
          <p:nvPr/>
        </p:nvSpPr>
        <p:spPr>
          <a:xfrm>
            <a:off x="168834" y="5644669"/>
            <a:ext cx="2615743" cy="1938992"/>
          </a:xfrm>
          <a:prstGeom prst="rect">
            <a:avLst/>
          </a:prstGeom>
          <a:noFill/>
        </p:spPr>
        <p:txBody>
          <a:bodyPr wrap="square" rtlCol="0">
            <a:spAutoFit/>
          </a:bodyPr>
          <a:lstStyle/>
          <a:p>
            <a:pPr algn="l"/>
            <a:r>
              <a:rPr lang="en-CA" sz="1200" dirty="0"/>
              <a:t>Oedipus The King is a story and trilogy  by Sophocles. It is a story resulting in The Kings  inevitable escape of his own fate of killing his father and marrying his mother. </a:t>
            </a:r>
          </a:p>
          <a:p>
            <a:pPr algn="l"/>
            <a:endParaRPr lang="en-CA" sz="1200" dirty="0"/>
          </a:p>
          <a:p>
            <a:pPr algn="l"/>
            <a:r>
              <a:rPr lang="en-CA" sz="1200" dirty="0"/>
              <a:t>The play was first performed in the Theatre of Dionysus in Athens in 429, performed using Greek language.</a:t>
            </a:r>
            <a:endParaRPr lang="en-US" sz="1200" dirty="0"/>
          </a:p>
        </p:txBody>
      </p:sp>
      <p:sp>
        <p:nvSpPr>
          <p:cNvPr id="8" name="TextBox 7">
            <a:extLst>
              <a:ext uri="{FF2B5EF4-FFF2-40B4-BE49-F238E27FC236}">
                <a16:creationId xmlns:a16="http://schemas.microsoft.com/office/drawing/2014/main" id="{3FE1515F-B281-64DF-9D0C-DAE7A8946B52}"/>
              </a:ext>
            </a:extLst>
          </p:cNvPr>
          <p:cNvSpPr txBox="1"/>
          <p:nvPr/>
        </p:nvSpPr>
        <p:spPr>
          <a:xfrm>
            <a:off x="5883217" y="4952014"/>
            <a:ext cx="3914799" cy="1569660"/>
          </a:xfrm>
          <a:prstGeom prst="rect">
            <a:avLst/>
          </a:prstGeom>
          <a:noFill/>
        </p:spPr>
        <p:txBody>
          <a:bodyPr wrap="square" rtlCol="0">
            <a:spAutoFit/>
          </a:bodyPr>
          <a:lstStyle/>
          <a:p>
            <a:pPr algn="l"/>
            <a:r>
              <a:rPr lang="en-CA" sz="1200" dirty="0"/>
              <a:t>The Terrace of Lions is originally 12 marble sculptures of lions built by the people of Naxos in 400 BC. </a:t>
            </a:r>
          </a:p>
          <a:p>
            <a:pPr algn="l"/>
            <a:endParaRPr lang="en-CA" sz="1200" dirty="0"/>
          </a:p>
          <a:p>
            <a:pPr algn="l"/>
            <a:r>
              <a:rPr lang="en-CA" sz="1200" dirty="0"/>
              <a:t>The lions stood accords from where Apollo had been born, thus the lions being built in honour of the Greek God Apollo. The lions stand to guard the site symbolically, or give a power to those who travel to Apollo.</a:t>
            </a:r>
            <a:endParaRPr lang="en-US" sz="1200" dirty="0"/>
          </a:p>
        </p:txBody>
      </p:sp>
      <p:sp>
        <p:nvSpPr>
          <p:cNvPr id="10" name="TextBox 9">
            <a:extLst>
              <a:ext uri="{FF2B5EF4-FFF2-40B4-BE49-F238E27FC236}">
                <a16:creationId xmlns:a16="http://schemas.microsoft.com/office/drawing/2014/main" id="{CF1F7F93-4CF5-A7BF-C885-9246E241DB11}"/>
              </a:ext>
            </a:extLst>
          </p:cNvPr>
          <p:cNvSpPr txBox="1"/>
          <p:nvPr/>
        </p:nvSpPr>
        <p:spPr>
          <a:xfrm>
            <a:off x="7840617" y="86215"/>
            <a:ext cx="2222673" cy="1384995"/>
          </a:xfrm>
          <a:prstGeom prst="rect">
            <a:avLst/>
          </a:prstGeom>
          <a:noFill/>
        </p:spPr>
        <p:txBody>
          <a:bodyPr wrap="square" rtlCol="0">
            <a:spAutoFit/>
          </a:bodyPr>
          <a:lstStyle/>
          <a:p>
            <a:pPr algn="l"/>
            <a:r>
              <a:rPr lang="en-CA" sz="1200" dirty="0"/>
              <a:t>Venus De Milo was created in 150BC. It a marble sculpture of the Greek Goddess of love Athena who’s Roman is equal to Venus. The sculpture is missing both arms, earlobes and her left leg</a:t>
            </a:r>
            <a:endParaRPr lang="en-US" sz="1200" dirty="0"/>
          </a:p>
        </p:txBody>
      </p:sp>
      <p:cxnSp>
        <p:nvCxnSpPr>
          <p:cNvPr id="15" name="Straight Arrow Connector 14">
            <a:extLst>
              <a:ext uri="{FF2B5EF4-FFF2-40B4-BE49-F238E27FC236}">
                <a16:creationId xmlns:a16="http://schemas.microsoft.com/office/drawing/2014/main" id="{65EBB771-12B5-B8A1-5303-A5607DCB39BE}"/>
              </a:ext>
            </a:extLst>
          </p:cNvPr>
          <p:cNvCxnSpPr>
            <a:cxnSpLocks/>
          </p:cNvCxnSpPr>
          <p:nvPr/>
        </p:nvCxnSpPr>
        <p:spPr>
          <a:xfrm flipH="1">
            <a:off x="8811047" y="3104063"/>
            <a:ext cx="119021" cy="780643"/>
          </a:xfrm>
          <a:prstGeom prst="straightConnector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3AEA4ECB-E09C-81CC-1DB6-8C042BB4A385}"/>
              </a:ext>
            </a:extLst>
          </p:cNvPr>
          <p:cNvCxnSpPr>
            <a:cxnSpLocks/>
          </p:cNvCxnSpPr>
          <p:nvPr/>
        </p:nvCxnSpPr>
        <p:spPr>
          <a:xfrm>
            <a:off x="7495490" y="3884706"/>
            <a:ext cx="0" cy="539587"/>
          </a:xfrm>
          <a:prstGeom prst="straightConnector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E41559D2-CC0E-9365-ED5D-1D7952B5C67B}"/>
              </a:ext>
            </a:extLst>
          </p:cNvPr>
          <p:cNvCxnSpPr>
            <a:cxnSpLocks/>
          </p:cNvCxnSpPr>
          <p:nvPr/>
        </p:nvCxnSpPr>
        <p:spPr>
          <a:xfrm>
            <a:off x="1953681" y="4423799"/>
            <a:ext cx="0" cy="262545"/>
          </a:xfrm>
          <a:prstGeom prst="straightConnector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Straight Arrow Connector 96">
            <a:extLst>
              <a:ext uri="{FF2B5EF4-FFF2-40B4-BE49-F238E27FC236}">
                <a16:creationId xmlns:a16="http://schemas.microsoft.com/office/drawing/2014/main" id="{47775610-E82A-B308-ED20-DF6848DA1132}"/>
              </a:ext>
            </a:extLst>
          </p:cNvPr>
          <p:cNvCxnSpPr>
            <a:cxnSpLocks/>
          </p:cNvCxnSpPr>
          <p:nvPr/>
        </p:nvCxnSpPr>
        <p:spPr>
          <a:xfrm>
            <a:off x="7741760" y="3884706"/>
            <a:ext cx="0" cy="509591"/>
          </a:xfrm>
          <a:prstGeom prst="straightConnector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18" name="Picture 117">
            <a:extLst>
              <a:ext uri="{FF2B5EF4-FFF2-40B4-BE49-F238E27FC236}">
                <a16:creationId xmlns:a16="http://schemas.microsoft.com/office/drawing/2014/main" id="{D7866DE1-E56E-6A10-99FF-235BE98A85A8}"/>
              </a:ext>
            </a:extLst>
          </p:cNvPr>
          <p:cNvPicPr>
            <a:picLocks noChangeAspect="1"/>
          </p:cNvPicPr>
          <p:nvPr/>
        </p:nvPicPr>
        <p:blipFill>
          <a:blip r:embed="rId4"/>
          <a:stretch>
            <a:fillRect/>
          </a:stretch>
        </p:blipFill>
        <p:spPr>
          <a:xfrm>
            <a:off x="3110445" y="2239437"/>
            <a:ext cx="1730506" cy="1217122"/>
          </a:xfrm>
          <a:prstGeom prst="rect">
            <a:avLst/>
          </a:prstGeom>
        </p:spPr>
      </p:pic>
      <p:pic>
        <p:nvPicPr>
          <p:cNvPr id="13" name="Picture 12">
            <a:extLst>
              <a:ext uri="{FF2B5EF4-FFF2-40B4-BE49-F238E27FC236}">
                <a16:creationId xmlns:a16="http://schemas.microsoft.com/office/drawing/2014/main" id="{8CFDCC88-4E56-830A-E9EC-CB5963D624EE}"/>
              </a:ext>
            </a:extLst>
          </p:cNvPr>
          <p:cNvPicPr>
            <a:picLocks noChangeAspect="1"/>
          </p:cNvPicPr>
          <p:nvPr/>
        </p:nvPicPr>
        <p:blipFill>
          <a:blip r:embed="rId5"/>
          <a:stretch>
            <a:fillRect/>
          </a:stretch>
        </p:blipFill>
        <p:spPr>
          <a:xfrm>
            <a:off x="7619812" y="1754695"/>
            <a:ext cx="918883" cy="1735668"/>
          </a:xfrm>
          <a:prstGeom prst="rect">
            <a:avLst/>
          </a:prstGeom>
        </p:spPr>
      </p:pic>
      <p:pic>
        <p:nvPicPr>
          <p:cNvPr id="24" name="Picture 23">
            <a:extLst>
              <a:ext uri="{FF2B5EF4-FFF2-40B4-BE49-F238E27FC236}">
                <a16:creationId xmlns:a16="http://schemas.microsoft.com/office/drawing/2014/main" id="{F9CAADAC-BDC8-E5A2-398D-1772DA478D29}"/>
              </a:ext>
            </a:extLst>
          </p:cNvPr>
          <p:cNvPicPr>
            <a:picLocks noChangeAspect="1"/>
          </p:cNvPicPr>
          <p:nvPr/>
        </p:nvPicPr>
        <p:blipFill>
          <a:blip r:embed="rId6"/>
          <a:stretch>
            <a:fillRect/>
          </a:stretch>
        </p:blipFill>
        <p:spPr>
          <a:xfrm>
            <a:off x="155387" y="2546234"/>
            <a:ext cx="1138004" cy="1220360"/>
          </a:xfrm>
          <a:prstGeom prst="rect">
            <a:avLst/>
          </a:prstGeom>
        </p:spPr>
      </p:pic>
      <p:pic>
        <p:nvPicPr>
          <p:cNvPr id="16" name="Picture 15">
            <a:extLst>
              <a:ext uri="{FF2B5EF4-FFF2-40B4-BE49-F238E27FC236}">
                <a16:creationId xmlns:a16="http://schemas.microsoft.com/office/drawing/2014/main" id="{A3D160A2-5B87-D6D2-DC10-B0359AD04770}"/>
              </a:ext>
            </a:extLst>
          </p:cNvPr>
          <p:cNvPicPr>
            <a:picLocks noChangeAspect="1"/>
          </p:cNvPicPr>
          <p:nvPr/>
        </p:nvPicPr>
        <p:blipFill>
          <a:blip r:embed="rId7"/>
          <a:stretch>
            <a:fillRect/>
          </a:stretch>
        </p:blipFill>
        <p:spPr>
          <a:xfrm>
            <a:off x="2714025" y="5377434"/>
            <a:ext cx="1407785" cy="1844199"/>
          </a:xfrm>
          <a:prstGeom prst="rect">
            <a:avLst/>
          </a:prstGeom>
        </p:spPr>
      </p:pic>
      <p:pic>
        <p:nvPicPr>
          <p:cNvPr id="20" name="Picture 19">
            <a:extLst>
              <a:ext uri="{FF2B5EF4-FFF2-40B4-BE49-F238E27FC236}">
                <a16:creationId xmlns:a16="http://schemas.microsoft.com/office/drawing/2014/main" id="{7C78335C-920F-DE2A-2C6A-67458D7CBA0A}"/>
              </a:ext>
            </a:extLst>
          </p:cNvPr>
          <p:cNvPicPr>
            <a:picLocks noChangeAspect="1"/>
          </p:cNvPicPr>
          <p:nvPr/>
        </p:nvPicPr>
        <p:blipFill>
          <a:blip r:embed="rId8"/>
          <a:stretch>
            <a:fillRect/>
          </a:stretch>
        </p:blipFill>
        <p:spPr>
          <a:xfrm>
            <a:off x="6643739" y="6383953"/>
            <a:ext cx="2162011" cy="1267724"/>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6"/>
        <p:cNvGrpSpPr/>
        <p:nvPr/>
      </p:nvGrpSpPr>
      <p:grpSpPr>
        <a:xfrm>
          <a:off x="0" y="0"/>
          <a:ext cx="0" cy="0"/>
          <a:chOff x="0" y="0"/>
          <a:chExt cx="0" cy="0"/>
        </a:xfrm>
      </p:grpSpPr>
      <p:sp>
        <p:nvSpPr>
          <p:cNvPr id="6" name="TextBox 5">
            <a:extLst>
              <a:ext uri="{FF2B5EF4-FFF2-40B4-BE49-F238E27FC236}">
                <a16:creationId xmlns:a16="http://schemas.microsoft.com/office/drawing/2014/main" id="{A7B335E9-1AFA-0D22-5F7E-AD6D1CCF5E98}"/>
              </a:ext>
            </a:extLst>
          </p:cNvPr>
          <p:cNvSpPr txBox="1"/>
          <p:nvPr/>
        </p:nvSpPr>
        <p:spPr>
          <a:xfrm>
            <a:off x="0" y="3122870"/>
            <a:ext cx="3100052" cy="584775"/>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l"/>
            <a:r>
              <a:rPr lang="en-CA" sz="1600" b="1" dirty="0">
                <a:latin typeface="Times New Roman" panose="02020603050405020304" pitchFamily="18" charset="0"/>
                <a:cs typeface="Times New Roman" panose="02020603050405020304" pitchFamily="18" charset="0"/>
              </a:rPr>
              <a:t>Lamentation of Christ by Giotto</a:t>
            </a:r>
          </a:p>
          <a:p>
            <a:pPr marL="285750" indent="-285750" algn="l">
              <a:buFont typeface="Wingdings" pitchFamily="2" charset="2"/>
              <a:buChar char="§"/>
            </a:pPr>
            <a:r>
              <a:rPr lang="en-CA" sz="1600" b="1" dirty="0">
                <a:latin typeface="Times New Roman" panose="02020603050405020304" pitchFamily="18" charset="0"/>
                <a:cs typeface="Times New Roman" panose="02020603050405020304" pitchFamily="18" charset="0"/>
              </a:rPr>
              <a:t> 1304 </a:t>
            </a:r>
            <a:endParaRPr lang="en-US" sz="1600" b="1"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77D93EC6-EF8A-F2C8-149D-FDA344C0B295}"/>
              </a:ext>
            </a:extLst>
          </p:cNvPr>
          <p:cNvSpPr txBox="1"/>
          <p:nvPr/>
        </p:nvSpPr>
        <p:spPr>
          <a:xfrm>
            <a:off x="3765519" y="2490092"/>
            <a:ext cx="1828800" cy="830997"/>
          </a:xfrm>
          <a:prstGeom prst="rect">
            <a:avLst/>
          </a:prstGeom>
          <a:noFill/>
        </p:spPr>
        <p:txBody>
          <a:bodyPr wrap="square" rtlCol="0">
            <a:spAutoFit/>
          </a:bodyPr>
          <a:lstStyle/>
          <a:p>
            <a:pPr algn="l"/>
            <a:r>
              <a:rPr lang="en-CA" sz="1600" b="1" dirty="0">
                <a:latin typeface="Times New Roman" panose="02020603050405020304" pitchFamily="18" charset="0"/>
                <a:cs typeface="Times New Roman" panose="02020603050405020304" pitchFamily="18" charset="0"/>
              </a:rPr>
              <a:t>“David” by Michelangelo</a:t>
            </a:r>
            <a:endParaRPr lang="en-CA" sz="1600" b="1" u="sng" dirty="0">
              <a:latin typeface="Times New Roman" panose="02020603050405020304" pitchFamily="18" charset="0"/>
              <a:cs typeface="Times New Roman" panose="02020603050405020304" pitchFamily="18" charset="0"/>
            </a:endParaRPr>
          </a:p>
          <a:p>
            <a:pPr marL="285750" indent="-285750" algn="l">
              <a:buFont typeface="Wingdings" pitchFamily="2" charset="2"/>
              <a:buChar char="§"/>
            </a:pPr>
            <a:r>
              <a:rPr lang="en-CA" sz="1600" b="1" dirty="0">
                <a:latin typeface="Times New Roman" panose="02020603050405020304" pitchFamily="18" charset="0"/>
                <a:cs typeface="Times New Roman" panose="02020603050405020304" pitchFamily="18" charset="0"/>
              </a:rPr>
              <a:t> 1501 </a:t>
            </a:r>
            <a:endParaRPr lang="en-US" sz="1600" b="1"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B03D03CE-65E3-5936-B000-C2EFCF1C86BB}"/>
              </a:ext>
            </a:extLst>
          </p:cNvPr>
          <p:cNvSpPr txBox="1"/>
          <p:nvPr/>
        </p:nvSpPr>
        <p:spPr>
          <a:xfrm>
            <a:off x="3765519" y="4409108"/>
            <a:ext cx="1828800" cy="830997"/>
          </a:xfrm>
          <a:prstGeom prst="rect">
            <a:avLst/>
          </a:prstGeom>
          <a:noFill/>
        </p:spPr>
        <p:txBody>
          <a:bodyPr wrap="square" rtlCol="0">
            <a:spAutoFit/>
          </a:bodyPr>
          <a:lstStyle/>
          <a:p>
            <a:pPr algn="l"/>
            <a:r>
              <a:rPr lang="en-CA" sz="1600" b="1" dirty="0">
                <a:latin typeface="Times New Roman" panose="02020603050405020304" pitchFamily="18" charset="0"/>
                <a:cs typeface="Times New Roman" panose="02020603050405020304" pitchFamily="18" charset="0"/>
              </a:rPr>
              <a:t>Da Vinci creates The Mona  Lisa</a:t>
            </a:r>
          </a:p>
          <a:p>
            <a:pPr marL="285750" indent="-285750" algn="l">
              <a:buFont typeface="Wingdings" pitchFamily="2" charset="2"/>
              <a:buChar char="§"/>
            </a:pPr>
            <a:r>
              <a:rPr lang="en-CA" sz="1600" b="1" dirty="0">
                <a:latin typeface="Times New Roman" panose="02020603050405020304" pitchFamily="18" charset="0"/>
                <a:cs typeface="Times New Roman" panose="02020603050405020304" pitchFamily="18" charset="0"/>
              </a:rPr>
              <a:t>1504</a:t>
            </a:r>
          </a:p>
        </p:txBody>
      </p:sp>
      <p:sp>
        <p:nvSpPr>
          <p:cNvPr id="9" name="TextBox 8">
            <a:extLst>
              <a:ext uri="{FF2B5EF4-FFF2-40B4-BE49-F238E27FC236}">
                <a16:creationId xmlns:a16="http://schemas.microsoft.com/office/drawing/2014/main" id="{B9C5F48D-29CA-3B34-C58C-D402BA0F11BC}"/>
              </a:ext>
            </a:extLst>
          </p:cNvPr>
          <p:cNvSpPr txBox="1"/>
          <p:nvPr/>
        </p:nvSpPr>
        <p:spPr>
          <a:xfrm>
            <a:off x="7081083" y="3018869"/>
            <a:ext cx="3023347" cy="584775"/>
          </a:xfrm>
          <a:prstGeom prst="rect">
            <a:avLst/>
          </a:prstGeom>
          <a:noFill/>
        </p:spPr>
        <p:txBody>
          <a:bodyPr wrap="square" rtlCol="0">
            <a:spAutoFit/>
          </a:bodyPr>
          <a:lstStyle/>
          <a:p>
            <a:pPr algn="l"/>
            <a:r>
              <a:rPr lang="en-CA" sz="1600" b="1" dirty="0">
                <a:latin typeface="Times New Roman" panose="02020603050405020304" pitchFamily="18" charset="0"/>
                <a:cs typeface="Times New Roman" panose="02020603050405020304" pitchFamily="18" charset="0"/>
              </a:rPr>
              <a:t>The Great Wave by Hokusai</a:t>
            </a:r>
          </a:p>
          <a:p>
            <a:pPr marL="285750" indent="-285750" algn="l">
              <a:buFont typeface="Wingdings" pitchFamily="2" charset="2"/>
              <a:buChar char="§"/>
            </a:pPr>
            <a:r>
              <a:rPr lang="en-CA" sz="1600" b="1" dirty="0">
                <a:latin typeface="Times New Roman" panose="02020603050405020304" pitchFamily="18" charset="0"/>
                <a:cs typeface="Times New Roman" panose="02020603050405020304" pitchFamily="18" charset="0"/>
              </a:rPr>
              <a:t>1831</a:t>
            </a:r>
          </a:p>
        </p:txBody>
      </p:sp>
      <p:sp>
        <p:nvSpPr>
          <p:cNvPr id="11" name="TextBox 10">
            <a:extLst>
              <a:ext uri="{FF2B5EF4-FFF2-40B4-BE49-F238E27FC236}">
                <a16:creationId xmlns:a16="http://schemas.microsoft.com/office/drawing/2014/main" id="{CB7482E1-EFCE-F4B5-8EA9-8CCDE931D7B0}"/>
              </a:ext>
            </a:extLst>
          </p:cNvPr>
          <p:cNvSpPr txBox="1"/>
          <p:nvPr/>
        </p:nvSpPr>
        <p:spPr>
          <a:xfrm>
            <a:off x="7921895" y="4384502"/>
            <a:ext cx="2374546" cy="830997"/>
          </a:xfrm>
          <a:prstGeom prst="rect">
            <a:avLst/>
          </a:prstGeom>
          <a:noFill/>
        </p:spPr>
        <p:txBody>
          <a:bodyPr wrap="square" rtlCol="0">
            <a:spAutoFit/>
          </a:bodyPr>
          <a:lstStyle/>
          <a:p>
            <a:pPr algn="l"/>
            <a:r>
              <a:rPr lang="en-CA" sz="1600" b="1" dirty="0">
                <a:latin typeface="Times New Roman" panose="02020603050405020304" pitchFamily="18" charset="0"/>
                <a:cs typeface="Times New Roman" panose="02020603050405020304" pitchFamily="18" charset="0"/>
              </a:rPr>
              <a:t>Gold Marylin Monroe by Warhol</a:t>
            </a:r>
          </a:p>
          <a:p>
            <a:pPr marL="285750" indent="-285750" algn="l">
              <a:buFont typeface="Wingdings" pitchFamily="2" charset="2"/>
              <a:buChar char="§"/>
            </a:pPr>
            <a:r>
              <a:rPr lang="en-CA" sz="1600" b="1" dirty="0">
                <a:latin typeface="Times New Roman" panose="02020603050405020304" pitchFamily="18" charset="0"/>
                <a:cs typeface="Times New Roman" panose="02020603050405020304" pitchFamily="18" charset="0"/>
              </a:rPr>
              <a:t>1962</a:t>
            </a:r>
            <a:endParaRPr lang="en-US" sz="1600" b="1"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781190ED-F486-CA28-C701-3EE1B21B7746}"/>
              </a:ext>
            </a:extLst>
          </p:cNvPr>
          <p:cNvSpPr txBox="1"/>
          <p:nvPr/>
        </p:nvSpPr>
        <p:spPr>
          <a:xfrm>
            <a:off x="0" y="854430"/>
            <a:ext cx="2502647" cy="1938992"/>
          </a:xfrm>
          <a:prstGeom prst="rect">
            <a:avLst/>
          </a:prstGeom>
          <a:noFill/>
        </p:spPr>
        <p:txBody>
          <a:bodyPr wrap="square" rtlCol="0">
            <a:spAutoFit/>
          </a:bodyPr>
          <a:lstStyle/>
          <a:p>
            <a:pPr algn="l"/>
            <a:r>
              <a:rPr lang="en-CA" sz="1200" dirty="0"/>
              <a:t>The Lamination of Christ or the Mourning of Christ  is a painting symbolizing the life cycle of Christ. The painting is along the interior walls of the </a:t>
            </a:r>
            <a:r>
              <a:rPr lang="en-CA" sz="1200" dirty="0" err="1"/>
              <a:t>Scrovegni</a:t>
            </a:r>
            <a:r>
              <a:rPr lang="en-CA" sz="1200" dirty="0"/>
              <a:t> Chapel located in Italy. </a:t>
            </a:r>
          </a:p>
          <a:p>
            <a:pPr algn="l"/>
            <a:endParaRPr lang="en-CA" sz="1200" dirty="0"/>
          </a:p>
          <a:p>
            <a:pPr algn="l"/>
            <a:r>
              <a:rPr lang="en-CA" sz="1200" dirty="0"/>
              <a:t>The Artist who created the painting was Giotto, he completed it from 1304-1306.</a:t>
            </a:r>
            <a:endParaRPr lang="en-US" sz="1200" dirty="0"/>
          </a:p>
        </p:txBody>
      </p:sp>
      <p:sp>
        <p:nvSpPr>
          <p:cNvPr id="3" name="TextBox 2">
            <a:extLst>
              <a:ext uri="{FF2B5EF4-FFF2-40B4-BE49-F238E27FC236}">
                <a16:creationId xmlns:a16="http://schemas.microsoft.com/office/drawing/2014/main" id="{F0418DF0-D349-4807-1BAD-F4E287F86BBC}"/>
              </a:ext>
            </a:extLst>
          </p:cNvPr>
          <p:cNvSpPr txBox="1"/>
          <p:nvPr/>
        </p:nvSpPr>
        <p:spPr>
          <a:xfrm>
            <a:off x="3172222" y="829012"/>
            <a:ext cx="3908861" cy="1200329"/>
          </a:xfrm>
          <a:prstGeom prst="rect">
            <a:avLst/>
          </a:prstGeom>
          <a:noFill/>
        </p:spPr>
        <p:txBody>
          <a:bodyPr wrap="square" rtlCol="0">
            <a:spAutoFit/>
          </a:bodyPr>
          <a:lstStyle/>
          <a:p>
            <a:pPr algn="l"/>
            <a:r>
              <a:rPr lang="en-CA" sz="1200" dirty="0"/>
              <a:t>David is the first marble sculpture created in the Italian Renaissance. Michelangelo created David from 1501 to 1504. David was placed in the seat of the civic government in Florence Italy, where he represents the defence of civil liberties in the constitution of  the Republic of Florence.</a:t>
            </a:r>
            <a:endParaRPr lang="en-US" sz="1200" dirty="0"/>
          </a:p>
        </p:txBody>
      </p:sp>
      <p:sp>
        <p:nvSpPr>
          <p:cNvPr id="4" name="TextBox 3">
            <a:extLst>
              <a:ext uri="{FF2B5EF4-FFF2-40B4-BE49-F238E27FC236}">
                <a16:creationId xmlns:a16="http://schemas.microsoft.com/office/drawing/2014/main" id="{A03E8D62-E71C-EFF8-9FD5-97A5679AF644}"/>
              </a:ext>
            </a:extLst>
          </p:cNvPr>
          <p:cNvSpPr txBox="1"/>
          <p:nvPr/>
        </p:nvSpPr>
        <p:spPr>
          <a:xfrm>
            <a:off x="7310346" y="797322"/>
            <a:ext cx="2576477" cy="1384995"/>
          </a:xfrm>
          <a:prstGeom prst="rect">
            <a:avLst/>
          </a:prstGeom>
          <a:noFill/>
        </p:spPr>
        <p:txBody>
          <a:bodyPr wrap="square" rtlCol="0">
            <a:spAutoFit/>
          </a:bodyPr>
          <a:lstStyle/>
          <a:p>
            <a:pPr algn="l"/>
            <a:r>
              <a:rPr lang="en-CA" sz="1200" dirty="0"/>
              <a:t>The Great Wave is a woodblock painting using the </a:t>
            </a:r>
            <a:r>
              <a:rPr lang="en-CA" sz="1200" dirty="0" err="1"/>
              <a:t>Ukiyo-e</a:t>
            </a:r>
            <a:r>
              <a:rPr lang="en-CA" sz="1200" dirty="0"/>
              <a:t> technique, created by Japanese artist Hokusai in 1831. This painting is using a revolutionized graphical perspective in the art world. </a:t>
            </a:r>
            <a:endParaRPr lang="en-US" sz="1200" dirty="0"/>
          </a:p>
        </p:txBody>
      </p:sp>
      <p:sp>
        <p:nvSpPr>
          <p:cNvPr id="7" name="TextBox 6">
            <a:extLst>
              <a:ext uri="{FF2B5EF4-FFF2-40B4-BE49-F238E27FC236}">
                <a16:creationId xmlns:a16="http://schemas.microsoft.com/office/drawing/2014/main" id="{1BC2A816-CBC6-BB5C-20DE-57A56687F43D}"/>
              </a:ext>
            </a:extLst>
          </p:cNvPr>
          <p:cNvSpPr txBox="1"/>
          <p:nvPr/>
        </p:nvSpPr>
        <p:spPr>
          <a:xfrm>
            <a:off x="53253" y="4409108"/>
            <a:ext cx="2082708" cy="2492990"/>
          </a:xfrm>
          <a:prstGeom prst="rect">
            <a:avLst/>
          </a:prstGeom>
          <a:noFill/>
        </p:spPr>
        <p:txBody>
          <a:bodyPr wrap="square" rtlCol="0">
            <a:spAutoFit/>
          </a:bodyPr>
          <a:lstStyle/>
          <a:p>
            <a:pPr algn="l"/>
            <a:r>
              <a:rPr lang="en-CA" sz="1200" dirty="0"/>
              <a:t>This famous oil painting was created from 1503-1506 by Leonardo Da Vinci. This painting is a resemblance of an   Italian woman Lisa Del Giocondo, however Da Vinci never gave the painting to her family. </a:t>
            </a:r>
          </a:p>
          <a:p>
            <a:pPr algn="l"/>
            <a:r>
              <a:rPr lang="en-CA" sz="1200" dirty="0"/>
              <a:t>The Mona Lisa is the most valuable painting in the world at 100$ million US dollars.</a:t>
            </a:r>
            <a:endParaRPr lang="en-US" sz="1200" dirty="0"/>
          </a:p>
        </p:txBody>
      </p:sp>
      <p:sp>
        <p:nvSpPr>
          <p:cNvPr id="10" name="TextBox 9">
            <a:extLst>
              <a:ext uri="{FF2B5EF4-FFF2-40B4-BE49-F238E27FC236}">
                <a16:creationId xmlns:a16="http://schemas.microsoft.com/office/drawing/2014/main" id="{2F23858F-087F-78A6-57E6-C8D438932686}"/>
              </a:ext>
            </a:extLst>
          </p:cNvPr>
          <p:cNvSpPr txBox="1"/>
          <p:nvPr/>
        </p:nvSpPr>
        <p:spPr>
          <a:xfrm>
            <a:off x="5417092" y="4566767"/>
            <a:ext cx="2595342" cy="2308324"/>
          </a:xfrm>
          <a:prstGeom prst="rect">
            <a:avLst/>
          </a:prstGeom>
          <a:noFill/>
        </p:spPr>
        <p:txBody>
          <a:bodyPr wrap="square" rtlCol="0">
            <a:spAutoFit/>
          </a:bodyPr>
          <a:lstStyle/>
          <a:p>
            <a:pPr algn="l"/>
            <a:r>
              <a:rPr lang="en-CA" sz="1200" dirty="0"/>
              <a:t>The Gold Marylin Monroe was created in 1962, the same year Monroe passed away, created by an  American artist Andy Warhol. It is a screen print  painting, a printing technique using mesh to transfer the dye. It is a direct picture of Monroe with the whole canvas painted in gold. It was sold to Philip Johnson who donated to the Museum of a Modern Art in New York.</a:t>
            </a:r>
            <a:endParaRPr lang="en-US" sz="1200" dirty="0"/>
          </a:p>
        </p:txBody>
      </p:sp>
      <p:cxnSp>
        <p:nvCxnSpPr>
          <p:cNvPr id="12" name="Straight Arrow Connector 11">
            <a:extLst>
              <a:ext uri="{FF2B5EF4-FFF2-40B4-BE49-F238E27FC236}">
                <a16:creationId xmlns:a16="http://schemas.microsoft.com/office/drawing/2014/main" id="{B754D94E-41B2-D04C-7385-7B5C7D67E89C}"/>
              </a:ext>
            </a:extLst>
          </p:cNvPr>
          <p:cNvCxnSpPr>
            <a:cxnSpLocks/>
          </p:cNvCxnSpPr>
          <p:nvPr/>
        </p:nvCxnSpPr>
        <p:spPr>
          <a:xfrm>
            <a:off x="1157941" y="3535716"/>
            <a:ext cx="4918137" cy="0"/>
          </a:xfrm>
          <a:prstGeom prst="straightConnector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CFF78A8E-2C0B-D40E-B86B-DA3A7A05B117}"/>
              </a:ext>
            </a:extLst>
          </p:cNvPr>
          <p:cNvCxnSpPr>
            <a:cxnSpLocks/>
          </p:cNvCxnSpPr>
          <p:nvPr/>
        </p:nvCxnSpPr>
        <p:spPr>
          <a:xfrm flipV="1">
            <a:off x="6076078" y="3535716"/>
            <a:ext cx="0" cy="350484"/>
          </a:xfrm>
          <a:prstGeom prst="straightConnector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4939006F-B631-E12D-8A74-9CDE8C7232A4}"/>
              </a:ext>
            </a:extLst>
          </p:cNvPr>
          <p:cNvCxnSpPr>
            <a:cxnSpLocks/>
          </p:cNvCxnSpPr>
          <p:nvPr/>
        </p:nvCxnSpPr>
        <p:spPr>
          <a:xfrm flipV="1">
            <a:off x="1157940" y="3471039"/>
            <a:ext cx="0" cy="64677"/>
          </a:xfrm>
          <a:prstGeom prst="straightConnector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88815CE1-DF8B-AC92-9955-BE6193BA589D}"/>
              </a:ext>
            </a:extLst>
          </p:cNvPr>
          <p:cNvCxnSpPr>
            <a:cxnSpLocks/>
          </p:cNvCxnSpPr>
          <p:nvPr/>
        </p:nvCxnSpPr>
        <p:spPr>
          <a:xfrm flipV="1">
            <a:off x="7012890" y="3321089"/>
            <a:ext cx="0" cy="565111"/>
          </a:xfrm>
          <a:prstGeom prst="straightConnector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13C47F53-9DAA-A5AE-C3AE-735B9C456D6B}"/>
              </a:ext>
            </a:extLst>
          </p:cNvPr>
          <p:cNvCxnSpPr>
            <a:cxnSpLocks/>
            <a:endCxn id="8" idx="2"/>
          </p:cNvCxnSpPr>
          <p:nvPr/>
        </p:nvCxnSpPr>
        <p:spPr>
          <a:xfrm flipH="1">
            <a:off x="4679919" y="3321089"/>
            <a:ext cx="2332971" cy="0"/>
          </a:xfrm>
          <a:prstGeom prst="straightConnector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B513DE14-2F91-C1EC-172E-06CC5880F53D}"/>
              </a:ext>
            </a:extLst>
          </p:cNvPr>
          <p:cNvCxnSpPr>
            <a:cxnSpLocks/>
            <a:stCxn id="8" idx="2"/>
            <a:endCxn id="8" idx="2"/>
          </p:cNvCxnSpPr>
          <p:nvPr/>
        </p:nvCxnSpPr>
        <p:spPr>
          <a:xfrm>
            <a:off x="4679919" y="3321089"/>
            <a:ext cx="0" cy="0"/>
          </a:xfrm>
          <a:prstGeom prst="straightConnector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C837AC6A-A02A-8A51-3D40-B05BEAD2C983}"/>
              </a:ext>
            </a:extLst>
          </p:cNvPr>
          <p:cNvCxnSpPr>
            <a:cxnSpLocks/>
            <a:stCxn id="8" idx="2"/>
          </p:cNvCxnSpPr>
          <p:nvPr/>
        </p:nvCxnSpPr>
        <p:spPr>
          <a:xfrm flipH="1" flipV="1">
            <a:off x="4679918" y="3122870"/>
            <a:ext cx="1" cy="198219"/>
          </a:xfrm>
          <a:prstGeom prst="straightConnector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Arrow Connector 82">
            <a:extLst>
              <a:ext uri="{FF2B5EF4-FFF2-40B4-BE49-F238E27FC236}">
                <a16:creationId xmlns:a16="http://schemas.microsoft.com/office/drawing/2014/main" id="{A2AC1FCA-155A-2397-F816-4673E9FFF3DB}"/>
              </a:ext>
            </a:extLst>
          </p:cNvPr>
          <p:cNvCxnSpPr>
            <a:cxnSpLocks/>
          </p:cNvCxnSpPr>
          <p:nvPr/>
        </p:nvCxnSpPr>
        <p:spPr>
          <a:xfrm flipH="1">
            <a:off x="8180360" y="3321089"/>
            <a:ext cx="392140" cy="565111"/>
          </a:xfrm>
          <a:prstGeom prst="straightConnector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Arrow Connector 90">
            <a:extLst>
              <a:ext uri="{FF2B5EF4-FFF2-40B4-BE49-F238E27FC236}">
                <a16:creationId xmlns:a16="http://schemas.microsoft.com/office/drawing/2014/main" id="{193783EE-8DA7-5140-01D7-E95746DCAA57}"/>
              </a:ext>
            </a:extLst>
          </p:cNvPr>
          <p:cNvCxnSpPr>
            <a:cxnSpLocks/>
          </p:cNvCxnSpPr>
          <p:nvPr/>
        </p:nvCxnSpPr>
        <p:spPr>
          <a:xfrm flipV="1">
            <a:off x="4417548" y="3886200"/>
            <a:ext cx="2595342" cy="565111"/>
          </a:xfrm>
          <a:prstGeom prst="straightConnector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Arrow Connector 97">
            <a:extLst>
              <a:ext uri="{FF2B5EF4-FFF2-40B4-BE49-F238E27FC236}">
                <a16:creationId xmlns:a16="http://schemas.microsoft.com/office/drawing/2014/main" id="{06AE6EA0-9FA0-2E62-897A-03EEE2E8DCAD}"/>
              </a:ext>
            </a:extLst>
          </p:cNvPr>
          <p:cNvCxnSpPr>
            <a:cxnSpLocks/>
          </p:cNvCxnSpPr>
          <p:nvPr/>
        </p:nvCxnSpPr>
        <p:spPr>
          <a:xfrm>
            <a:off x="9039103" y="3886200"/>
            <a:ext cx="140131" cy="565111"/>
          </a:xfrm>
          <a:prstGeom prst="straightConnector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11" name="Picture 110">
            <a:extLst>
              <a:ext uri="{FF2B5EF4-FFF2-40B4-BE49-F238E27FC236}">
                <a16:creationId xmlns:a16="http://schemas.microsoft.com/office/drawing/2014/main" id="{142B6C6D-7515-B383-66EA-CFFBFA4DB51E}"/>
              </a:ext>
            </a:extLst>
          </p:cNvPr>
          <p:cNvPicPr>
            <a:picLocks noChangeAspect="1"/>
          </p:cNvPicPr>
          <p:nvPr/>
        </p:nvPicPr>
        <p:blipFill>
          <a:blip r:embed="rId4"/>
          <a:stretch>
            <a:fillRect/>
          </a:stretch>
        </p:blipFill>
        <p:spPr>
          <a:xfrm>
            <a:off x="2076812" y="4591090"/>
            <a:ext cx="1569781" cy="2337230"/>
          </a:xfrm>
          <a:prstGeom prst="rect">
            <a:avLst/>
          </a:prstGeom>
        </p:spPr>
      </p:pic>
      <p:pic>
        <p:nvPicPr>
          <p:cNvPr id="114" name="Picture 113">
            <a:extLst>
              <a:ext uri="{FF2B5EF4-FFF2-40B4-BE49-F238E27FC236}">
                <a16:creationId xmlns:a16="http://schemas.microsoft.com/office/drawing/2014/main" id="{8CDDF021-192F-00EF-DC75-3D2E0B3867B7}"/>
              </a:ext>
            </a:extLst>
          </p:cNvPr>
          <p:cNvPicPr>
            <a:picLocks noChangeAspect="1"/>
          </p:cNvPicPr>
          <p:nvPr/>
        </p:nvPicPr>
        <p:blipFill>
          <a:blip r:embed="rId5"/>
          <a:stretch>
            <a:fillRect/>
          </a:stretch>
        </p:blipFill>
        <p:spPr>
          <a:xfrm>
            <a:off x="8088798" y="5240105"/>
            <a:ext cx="1798025" cy="2402815"/>
          </a:xfrm>
          <a:prstGeom prst="rect">
            <a:avLst/>
          </a:prstGeom>
        </p:spPr>
      </p:pic>
      <p:pic>
        <p:nvPicPr>
          <p:cNvPr id="117" name="Picture 116">
            <a:extLst>
              <a:ext uri="{FF2B5EF4-FFF2-40B4-BE49-F238E27FC236}">
                <a16:creationId xmlns:a16="http://schemas.microsoft.com/office/drawing/2014/main" id="{C724A521-3ACA-8E19-0782-100BE368D1F7}"/>
              </a:ext>
            </a:extLst>
          </p:cNvPr>
          <p:cNvPicPr>
            <a:picLocks noChangeAspect="1"/>
          </p:cNvPicPr>
          <p:nvPr/>
        </p:nvPicPr>
        <p:blipFill>
          <a:blip r:embed="rId6"/>
          <a:stretch>
            <a:fillRect/>
          </a:stretch>
        </p:blipFill>
        <p:spPr>
          <a:xfrm>
            <a:off x="8337810" y="1983702"/>
            <a:ext cx="1567689" cy="1054831"/>
          </a:xfrm>
          <a:prstGeom prst="rect">
            <a:avLst/>
          </a:prstGeom>
        </p:spPr>
      </p:pic>
      <p:pic>
        <p:nvPicPr>
          <p:cNvPr id="120" name="Picture 119">
            <a:extLst>
              <a:ext uri="{FF2B5EF4-FFF2-40B4-BE49-F238E27FC236}">
                <a16:creationId xmlns:a16="http://schemas.microsoft.com/office/drawing/2014/main" id="{A3755CB7-2906-7ADD-3A86-39351772D91E}"/>
              </a:ext>
            </a:extLst>
          </p:cNvPr>
          <p:cNvPicPr>
            <a:picLocks noChangeAspect="1"/>
          </p:cNvPicPr>
          <p:nvPr/>
        </p:nvPicPr>
        <p:blipFill>
          <a:blip r:embed="rId7"/>
          <a:stretch>
            <a:fillRect/>
          </a:stretch>
        </p:blipFill>
        <p:spPr>
          <a:xfrm>
            <a:off x="5509719" y="1898502"/>
            <a:ext cx="998999" cy="1327661"/>
          </a:xfrm>
          <a:prstGeom prst="rect">
            <a:avLst/>
          </a:prstGeom>
        </p:spPr>
      </p:pic>
      <p:pic>
        <p:nvPicPr>
          <p:cNvPr id="123" name="Picture 122">
            <a:extLst>
              <a:ext uri="{FF2B5EF4-FFF2-40B4-BE49-F238E27FC236}">
                <a16:creationId xmlns:a16="http://schemas.microsoft.com/office/drawing/2014/main" id="{68398AC6-0468-DB46-CAAD-C86A3AF5D235}"/>
              </a:ext>
            </a:extLst>
          </p:cNvPr>
          <p:cNvPicPr>
            <a:picLocks noChangeAspect="1"/>
          </p:cNvPicPr>
          <p:nvPr/>
        </p:nvPicPr>
        <p:blipFill>
          <a:blip r:embed="rId8"/>
          <a:stretch>
            <a:fillRect/>
          </a:stretch>
        </p:blipFill>
        <p:spPr>
          <a:xfrm>
            <a:off x="2444837" y="1980316"/>
            <a:ext cx="1244796" cy="1163838"/>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75C8B-371D-291A-A44E-1385323BBCFB}"/>
              </a:ext>
            </a:extLst>
          </p:cNvPr>
          <p:cNvSpPr>
            <a:spLocks noGrp="1"/>
          </p:cNvSpPr>
          <p:nvPr>
            <p:ph type="title"/>
          </p:nvPr>
        </p:nvSpPr>
        <p:spPr>
          <a:xfrm>
            <a:off x="342870" y="1671478"/>
            <a:ext cx="9372900" cy="2967000"/>
          </a:xfrm>
        </p:spPr>
        <p:txBody>
          <a:bodyPr wrap="square" anchor="b">
            <a:normAutofit/>
          </a:bodyPr>
          <a:lstStyle/>
          <a:p>
            <a:r>
              <a:rPr lang="en-CA"/>
              <a:t>References </a:t>
            </a:r>
            <a:endParaRPr lang="en-US"/>
          </a:p>
        </p:txBody>
      </p:sp>
      <p:sp>
        <p:nvSpPr>
          <p:cNvPr id="3" name="Subtitle 2">
            <a:extLst>
              <a:ext uri="{FF2B5EF4-FFF2-40B4-BE49-F238E27FC236}">
                <a16:creationId xmlns:a16="http://schemas.microsoft.com/office/drawing/2014/main" id="{06C626C9-7CD2-28BE-4BE0-5B24687771D8}"/>
              </a:ext>
            </a:extLst>
          </p:cNvPr>
          <p:cNvSpPr>
            <a:spLocks noGrp="1"/>
          </p:cNvSpPr>
          <p:nvPr>
            <p:ph type="body" idx="1"/>
          </p:nvPr>
        </p:nvSpPr>
        <p:spPr>
          <a:xfrm>
            <a:off x="342870" y="4763362"/>
            <a:ext cx="9372900" cy="1965600"/>
          </a:xfrm>
        </p:spPr>
        <p:txBody>
          <a:bodyPr wrap="square" anchor="t">
            <a:normAutofit fontScale="92500" lnSpcReduction="20000"/>
          </a:bodyPr>
          <a:lstStyle/>
          <a:p>
            <a:pPr>
              <a:spcAft>
                <a:spcPts val="600"/>
              </a:spcAft>
            </a:pPr>
            <a:r>
              <a:rPr lang="en-CA" u="none" strike="noStrike" dirty="0">
                <a:effectLst/>
              </a:rPr>
              <a:t>At</a:t>
            </a:r>
            <a:r>
              <a:rPr lang="en-CA" dirty="0"/>
              <a:t>las </a:t>
            </a:r>
            <a:r>
              <a:rPr lang="en-CA" dirty="0" err="1"/>
              <a:t>Obscura</a:t>
            </a:r>
            <a:r>
              <a:rPr lang="en-CA" dirty="0"/>
              <a:t>. (2024, February 1).</a:t>
            </a:r>
            <a:r>
              <a:rPr lang="en-CA" i="1" dirty="0"/>
              <a:t> Terrace of the Lions. </a:t>
            </a:r>
            <a:r>
              <a:rPr lang="en-CA" i="1" dirty="0">
                <a:hlinkClick r:id="rId2"/>
              </a:rPr>
              <a:t>https://</a:t>
            </a:r>
            <a:r>
              <a:rPr lang="en-CA" i="1" dirty="0" err="1">
                <a:hlinkClick r:id="rId2"/>
              </a:rPr>
              <a:t>www.atlasobscura.com</a:t>
            </a:r>
            <a:r>
              <a:rPr lang="en-CA" i="1" dirty="0">
                <a:hlinkClick r:id="rId2"/>
              </a:rPr>
              <a:t>/places/terrace-of-the-lions</a:t>
            </a:r>
            <a:endParaRPr lang="en-CA" dirty="0"/>
          </a:p>
          <a:p>
            <a:pPr>
              <a:spcAft>
                <a:spcPts val="600"/>
              </a:spcAft>
            </a:pPr>
            <a:endParaRPr lang="en-CA" dirty="0"/>
          </a:p>
          <a:p>
            <a:pPr>
              <a:spcAft>
                <a:spcPts val="600"/>
              </a:spcAft>
            </a:pPr>
            <a:r>
              <a:rPr lang="en-CA" dirty="0" err="1"/>
              <a:t>Esaak</a:t>
            </a:r>
            <a:r>
              <a:rPr lang="en-CA" dirty="0"/>
              <a:t>, S.[Digital Image]. (2021, January 21). </a:t>
            </a:r>
            <a:r>
              <a:rPr lang="en-CA" i="1" u="none" strike="noStrike" dirty="0">
                <a:effectLst/>
              </a:rPr>
              <a:t>Outline of Art History - Visual Arts Movements from 30,000 BC-400 AD. </a:t>
            </a:r>
            <a:r>
              <a:rPr lang="en-CA" i="1" u="none" strike="noStrike" dirty="0">
                <a:effectLst/>
                <a:hlinkClick r:id="rId3"/>
              </a:rPr>
              <a:t>https://</a:t>
            </a:r>
            <a:r>
              <a:rPr lang="en-CA" i="1" u="none" strike="noStrike" dirty="0" err="1">
                <a:effectLst/>
                <a:hlinkClick r:id="rId3"/>
              </a:rPr>
              <a:t>www.thoughtco.com</a:t>
            </a:r>
            <a:r>
              <a:rPr lang="en-CA" i="1" u="none" strike="noStrike" dirty="0">
                <a:effectLst/>
                <a:hlinkClick r:id="rId3"/>
              </a:rPr>
              <a:t>/early-art-history-visual-arts-movements-4070855</a:t>
            </a:r>
            <a:endParaRPr lang="en-CA" i="1" u="none" strike="noStrike" dirty="0">
              <a:effectLst/>
            </a:endParaRPr>
          </a:p>
          <a:p>
            <a:pPr>
              <a:spcAft>
                <a:spcPts val="600"/>
              </a:spcAft>
            </a:pPr>
            <a:endParaRPr lang="en-CA" i="1" dirty="0"/>
          </a:p>
          <a:p>
            <a:pPr>
              <a:spcAft>
                <a:spcPts val="600"/>
              </a:spcAft>
            </a:pPr>
            <a:endParaRPr lang="en-CA" u="none" strike="noStrike" dirty="0">
              <a:effectLst/>
            </a:endParaRPr>
          </a:p>
          <a:p>
            <a:pPr>
              <a:spcAft>
                <a:spcPts val="600"/>
              </a:spcAft>
            </a:pPr>
            <a:endParaRPr lang="en-US" dirty="0"/>
          </a:p>
        </p:txBody>
      </p:sp>
    </p:spTree>
    <p:extLst>
      <p:ext uri="{BB962C8B-B14F-4D97-AF65-F5344CB8AC3E}">
        <p14:creationId xmlns:p14="http://schemas.microsoft.com/office/powerpoint/2010/main" val="1088199034"/>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Custom</PresentationFormat>
  <Slides>5</Slides>
  <Notes>3</Notes>
  <HiddenSlides>0</HiddenSlide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Simple Light</vt:lpstr>
      <vt:lpstr>BC and AD Assignment </vt:lpstr>
      <vt:lpstr>PowerPoint Presentation</vt:lpstr>
      <vt:lpstr>PowerPoint Presentation</vt:lpstr>
      <vt:lpstr>PowerPoint Presentation</vt:lpstr>
      <vt:lpstr>References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Student Instructions</dc:title>
  <cp:lastModifiedBy>130S-Nazaroff, Alexandra</cp:lastModifiedBy>
  <cp:revision>35</cp:revision>
  <dcterms:modified xsi:type="dcterms:W3CDTF">2024-02-05T04:07:16Z</dcterms:modified>
</cp:coreProperties>
</file>