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58" r:id="rId6"/>
    <p:sldId id="262"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9FDB-3DE9-2742-9377-229B2D6581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D7B21-697F-2B42-AEC9-3C04546A4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FA9CB-C0F7-B848-95A2-487FE75A47F1}"/>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5C27424F-F043-2C4D-B4CD-BA5E41F18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054F7-B9EA-AD47-8907-674ADB08301F}"/>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2081479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364A-3B81-2F4E-A7DB-F8F93D3F5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D862F-2D6E-9242-9A67-A03854DDE7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C16E9-4EA2-7842-A387-73E6749B1CEE}"/>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FB62B218-FF9E-F04F-BA4F-21C0EDD57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131BE-3F06-EA47-BFCC-DD913FC362A6}"/>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26164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A4178F-710F-894B-8B80-5732BC6E1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17343F-7A33-E446-91FF-0D2507C47B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6787E-374A-3042-AEEA-9D6324666BF9}"/>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762BAA84-309E-C647-884A-FB9767D3C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47096-3DBE-1941-AA9A-022B14332D90}"/>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4149671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7BA1-EAE9-9642-A99B-DE924B2B7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F889B-5FD0-A449-9294-DF91EC10B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CC687-3912-F943-8421-CB3D98C8ADFF}"/>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9758CE07-CC0F-4C4B-8734-57CB2256E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35497-3F92-7E42-8880-0DB28BC99660}"/>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162266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3E53-DAF2-DC41-ACFC-797A4DDED0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83524-E174-9C4C-8235-A509EAEA7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740B6C-9BB4-4241-B5FA-3B750CFA473F}"/>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90CB3412-7846-074C-9971-DED9429D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BAC30-BF57-1E4B-BA5A-AE50BE99EDCA}"/>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286768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D183F-BEAC-CC4C-8180-5D3765BC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07A57-5C68-644D-AFE0-5DDB5F3DFA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828F4-B3B9-AB4A-BB3E-53D3F8F192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F1402-9EE5-2740-A725-358F09D627D6}"/>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6" name="Footer Placeholder 5">
            <a:extLst>
              <a:ext uri="{FF2B5EF4-FFF2-40B4-BE49-F238E27FC236}">
                <a16:creationId xmlns:a16="http://schemas.microsoft.com/office/drawing/2014/main" id="{4FED42F9-D93C-EC45-8855-C46E4007E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7C2F8-D2AC-584D-B6FD-7B0B94C4AD4C}"/>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15364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78DA-1870-8346-A7A4-46A9BD4C4F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6A7230-1DFB-C641-A83C-5590046E2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FA7243-B90A-6441-9E6A-4FD612FAE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DABED-81B9-7849-9CED-50B4D6C95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CE9F1-F438-4E49-AD89-7A3AB10BC7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C164A7-AAD1-7146-8EFB-C61D5B08C67B}"/>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8" name="Footer Placeholder 7">
            <a:extLst>
              <a:ext uri="{FF2B5EF4-FFF2-40B4-BE49-F238E27FC236}">
                <a16:creationId xmlns:a16="http://schemas.microsoft.com/office/drawing/2014/main" id="{521990BE-35E6-9C4A-AF1A-79FEF7CA4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4E852-29C6-3947-AE0B-2456DC974A55}"/>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423975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AD40-2004-8141-BD10-B52F684CD8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F1AB26-3A30-8B45-89E8-B04F8380D7E0}"/>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4" name="Footer Placeholder 3">
            <a:extLst>
              <a:ext uri="{FF2B5EF4-FFF2-40B4-BE49-F238E27FC236}">
                <a16:creationId xmlns:a16="http://schemas.microsoft.com/office/drawing/2014/main" id="{D88E7F02-DFC1-7D49-9DFF-5CA2D50578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5D020E-E96A-ED42-97FA-4EDE9CB9E076}"/>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261663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6492A-23B6-584C-B6AB-47676E1B1BB1}"/>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3" name="Footer Placeholder 2">
            <a:extLst>
              <a:ext uri="{FF2B5EF4-FFF2-40B4-BE49-F238E27FC236}">
                <a16:creationId xmlns:a16="http://schemas.microsoft.com/office/drawing/2014/main" id="{DC9FDCC3-2153-D043-BF64-96A80F2DB1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3B456-4C65-EB4D-B655-73D02163CCC4}"/>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199155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DB82-BD1A-9D4C-BB21-27693AB68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1DFFC4-9FEA-A14A-813A-FA6ECA145A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25C39-5433-C940-92B4-13CA95AD0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FF6E1-0AE6-884D-95AC-37C320318A1A}"/>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6" name="Footer Placeholder 5">
            <a:extLst>
              <a:ext uri="{FF2B5EF4-FFF2-40B4-BE49-F238E27FC236}">
                <a16:creationId xmlns:a16="http://schemas.microsoft.com/office/drawing/2014/main" id="{E2201270-6709-AB44-8995-27802D76D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8A7D4C-4C8C-0745-9341-6047E4BE704D}"/>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314416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E77C-C33D-F546-829A-A279F3FDD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52FFA-BF7E-F942-9118-2F97F3AA6C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B94C7-940B-4D40-A033-6B9383A29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EC72A-803C-1A4D-B4AE-5159EA928E67}"/>
              </a:ext>
            </a:extLst>
          </p:cNvPr>
          <p:cNvSpPr>
            <a:spLocks noGrp="1"/>
          </p:cNvSpPr>
          <p:nvPr>
            <p:ph type="dt" sz="half" idx="10"/>
          </p:nvPr>
        </p:nvSpPr>
        <p:spPr/>
        <p:txBody>
          <a:bodyPr/>
          <a:lstStyle/>
          <a:p>
            <a:fld id="{12A8C981-BF5D-904F-9077-9734C39C5897}" type="datetimeFigureOut">
              <a:rPr lang="en-US" smtClean="0"/>
              <a:t>11/22/21</a:t>
            </a:fld>
            <a:endParaRPr lang="en-US"/>
          </a:p>
        </p:txBody>
      </p:sp>
      <p:sp>
        <p:nvSpPr>
          <p:cNvPr id="6" name="Footer Placeholder 5">
            <a:extLst>
              <a:ext uri="{FF2B5EF4-FFF2-40B4-BE49-F238E27FC236}">
                <a16:creationId xmlns:a16="http://schemas.microsoft.com/office/drawing/2014/main" id="{FBE573D7-CCE2-5342-80C4-1D85903AE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0C0082-A8F8-2F42-BC4C-4E76418AF371}"/>
              </a:ext>
            </a:extLst>
          </p:cNvPr>
          <p:cNvSpPr>
            <a:spLocks noGrp="1"/>
          </p:cNvSpPr>
          <p:nvPr>
            <p:ph type="sldNum" sz="quarter" idx="12"/>
          </p:nvPr>
        </p:nvSpPr>
        <p:spPr/>
        <p:txBody>
          <a:bodyPr/>
          <a:lstStyle/>
          <a:p>
            <a:fld id="{EBCD513F-EE80-054F-969F-E10542A62F66}" type="slidenum">
              <a:rPr lang="en-US" smtClean="0"/>
              <a:t>‹#›</a:t>
            </a:fld>
            <a:endParaRPr lang="en-US"/>
          </a:p>
        </p:txBody>
      </p:sp>
    </p:spTree>
    <p:extLst>
      <p:ext uri="{BB962C8B-B14F-4D97-AF65-F5344CB8AC3E}">
        <p14:creationId xmlns:p14="http://schemas.microsoft.com/office/powerpoint/2010/main" val="419162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9C734-97AA-654B-9ADF-925056CC0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E9A344-E5C9-5244-B3E6-A19453E5F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D9721-C4AF-4946-94EC-48E78082C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8C981-BF5D-904F-9077-9734C39C5897}" type="datetimeFigureOut">
              <a:rPr lang="en-US" smtClean="0"/>
              <a:t>11/22/21</a:t>
            </a:fld>
            <a:endParaRPr lang="en-US"/>
          </a:p>
        </p:txBody>
      </p:sp>
      <p:sp>
        <p:nvSpPr>
          <p:cNvPr id="5" name="Footer Placeholder 4">
            <a:extLst>
              <a:ext uri="{FF2B5EF4-FFF2-40B4-BE49-F238E27FC236}">
                <a16:creationId xmlns:a16="http://schemas.microsoft.com/office/drawing/2014/main" id="{5749C342-0718-3948-A4FD-07DFADF137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11CCA6-FD16-3A46-83EE-5C2A6A222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D513F-EE80-054F-969F-E10542A62F66}" type="slidenum">
              <a:rPr lang="en-US" smtClean="0"/>
              <a:t>‹#›</a:t>
            </a:fld>
            <a:endParaRPr lang="en-US"/>
          </a:p>
        </p:txBody>
      </p:sp>
    </p:spTree>
    <p:extLst>
      <p:ext uri="{BB962C8B-B14F-4D97-AF65-F5344CB8AC3E}">
        <p14:creationId xmlns:p14="http://schemas.microsoft.com/office/powerpoint/2010/main" val="165689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BFB1160-A0FC-8E4D-BCD5-6050F8B3AA5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875" b="21875"/>
          <a:stretch/>
        </p:blipFill>
        <p:spPr>
          <a:xfrm>
            <a:off x="20" y="1"/>
            <a:ext cx="12191980" cy="6857999"/>
          </a:xfrm>
          <a:prstGeom prst="rect">
            <a:avLst/>
          </a:prstGeom>
        </p:spPr>
      </p:pic>
      <p:sp>
        <p:nvSpPr>
          <p:cNvPr id="2" name="Title 1">
            <a:extLst>
              <a:ext uri="{FF2B5EF4-FFF2-40B4-BE49-F238E27FC236}">
                <a16:creationId xmlns:a16="http://schemas.microsoft.com/office/drawing/2014/main" id="{AC2B5DA3-9B21-1243-8786-F011974754F2}"/>
              </a:ext>
            </a:extLst>
          </p:cNvPr>
          <p:cNvSpPr>
            <a:spLocks noGrp="1"/>
          </p:cNvSpPr>
          <p:nvPr>
            <p:ph type="ctrTitle"/>
          </p:nvPr>
        </p:nvSpPr>
        <p:spPr>
          <a:xfrm>
            <a:off x="1524000" y="1122362"/>
            <a:ext cx="9144000" cy="2900518"/>
          </a:xfrm>
        </p:spPr>
        <p:txBody>
          <a:bodyPr>
            <a:normAutofit/>
          </a:bodyPr>
          <a:lstStyle/>
          <a:p>
            <a:r>
              <a:rPr lang="en-CA" dirty="0">
                <a:solidFill>
                  <a:srgbClr val="FFFFFF"/>
                </a:solidFill>
              </a:rPr>
              <a:t>The Weeknd</a:t>
            </a:r>
            <a:endParaRPr lang="en-US" dirty="0">
              <a:solidFill>
                <a:srgbClr val="FFFFFF"/>
              </a:solidFill>
            </a:endParaRPr>
          </a:p>
        </p:txBody>
      </p:sp>
      <p:sp>
        <p:nvSpPr>
          <p:cNvPr id="3" name="Subtitle 2">
            <a:extLst>
              <a:ext uri="{FF2B5EF4-FFF2-40B4-BE49-F238E27FC236}">
                <a16:creationId xmlns:a16="http://schemas.microsoft.com/office/drawing/2014/main" id="{CBA8321E-CC13-ED4D-BCC7-FCE8880256BD}"/>
              </a:ext>
            </a:extLst>
          </p:cNvPr>
          <p:cNvSpPr>
            <a:spLocks noGrp="1"/>
          </p:cNvSpPr>
          <p:nvPr>
            <p:ph type="subTitle" idx="1"/>
          </p:nvPr>
        </p:nvSpPr>
        <p:spPr>
          <a:xfrm>
            <a:off x="1524000" y="4159404"/>
            <a:ext cx="9144000" cy="1098395"/>
          </a:xfrm>
        </p:spPr>
        <p:txBody>
          <a:bodyPr>
            <a:normAutofit/>
          </a:bodyPr>
          <a:lstStyle/>
          <a:p>
            <a:r>
              <a:rPr lang="en-CA" dirty="0">
                <a:solidFill>
                  <a:srgbClr val="FFFFFF"/>
                </a:solidFill>
              </a:rPr>
              <a:t>(Also known as Abel </a:t>
            </a:r>
            <a:r>
              <a:rPr lang="en-CA" dirty="0" err="1">
                <a:solidFill>
                  <a:srgbClr val="FFFFFF"/>
                </a:solidFill>
              </a:rPr>
              <a:t>Makkonen</a:t>
            </a:r>
            <a:r>
              <a:rPr lang="en-CA" dirty="0">
                <a:solidFill>
                  <a:srgbClr val="FFFFFF"/>
                </a:solidFill>
              </a:rPr>
              <a:t> </a:t>
            </a:r>
            <a:r>
              <a:rPr lang="en-CA" dirty="0" err="1">
                <a:solidFill>
                  <a:srgbClr val="FFFFFF"/>
                </a:solidFill>
              </a:rPr>
              <a:t>Tesfaye</a:t>
            </a:r>
            <a:r>
              <a:rPr lang="en-CA"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5171282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0000"/>
            <a:lumOff val="10000"/>
          </a:schemeClr>
        </a:solid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75E94B7-712A-A546-989C-E544446431DB}"/>
              </a:ext>
            </a:extLst>
          </p:cNvPr>
          <p:cNvSpPr/>
          <p:nvPr/>
        </p:nvSpPr>
        <p:spPr>
          <a:xfrm>
            <a:off x="143777" y="4572122"/>
            <a:ext cx="1518323" cy="1518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1FEC8B-7B5C-D34E-9DE2-41197AAB7F2B}"/>
              </a:ext>
            </a:extLst>
          </p:cNvPr>
          <p:cNvSpPr/>
          <p:nvPr/>
        </p:nvSpPr>
        <p:spPr>
          <a:xfrm>
            <a:off x="2989544" y="2499419"/>
            <a:ext cx="4287902" cy="1127939"/>
          </a:xfrm>
          <a:prstGeom prst="rect">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8BD773-EC6A-554C-A2D2-D04EEF652589}"/>
              </a:ext>
            </a:extLst>
          </p:cNvPr>
          <p:cNvSpPr/>
          <p:nvPr/>
        </p:nvSpPr>
        <p:spPr>
          <a:xfrm>
            <a:off x="173629" y="1157940"/>
            <a:ext cx="3374899" cy="112793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296BE-55AD-EF45-A68B-FFDA833FCD64}"/>
              </a:ext>
            </a:extLst>
          </p:cNvPr>
          <p:cNvSpPr/>
          <p:nvPr/>
        </p:nvSpPr>
        <p:spPr>
          <a:xfrm>
            <a:off x="6578611" y="1161106"/>
            <a:ext cx="3158056" cy="479046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0FADB-99B3-584C-8AA7-905F44A72D1B}"/>
              </a:ext>
            </a:extLst>
          </p:cNvPr>
          <p:cNvSpPr>
            <a:spLocks noGrp="1"/>
          </p:cNvSpPr>
          <p:nvPr>
            <p:ph type="title"/>
          </p:nvPr>
        </p:nvSpPr>
        <p:spPr>
          <a:xfrm>
            <a:off x="6128843" y="18592"/>
            <a:ext cx="10515600" cy="1325563"/>
          </a:xfrm>
        </p:spPr>
        <p:txBody>
          <a:bodyPr>
            <a:normAutofit/>
          </a:bodyPr>
          <a:lstStyle/>
          <a:p>
            <a:r>
              <a:rPr lang="en-CA" dirty="0">
                <a:solidFill>
                  <a:schemeClr val="bg1"/>
                </a:solidFill>
              </a:rPr>
              <a:t>   The Weeknd</a:t>
            </a:r>
            <a:endParaRPr lang="en-US" dirty="0">
              <a:solidFill>
                <a:schemeClr val="bg1"/>
              </a:solidFill>
            </a:endParaRPr>
          </a:p>
        </p:txBody>
      </p:sp>
      <p:sp>
        <p:nvSpPr>
          <p:cNvPr id="3" name="Content Placeholder 2">
            <a:extLst>
              <a:ext uri="{FF2B5EF4-FFF2-40B4-BE49-F238E27FC236}">
                <a16:creationId xmlns:a16="http://schemas.microsoft.com/office/drawing/2014/main" id="{31B4E344-786D-9E4C-8F7A-4E88D62B9EF3}"/>
              </a:ext>
            </a:extLst>
          </p:cNvPr>
          <p:cNvSpPr>
            <a:spLocks noGrp="1"/>
          </p:cNvSpPr>
          <p:nvPr>
            <p:ph sz="half" idx="1"/>
          </p:nvPr>
        </p:nvSpPr>
        <p:spPr>
          <a:xfrm>
            <a:off x="1274326" y="1147405"/>
            <a:ext cx="4788833" cy="4552655"/>
          </a:xfrm>
        </p:spPr>
        <p:txBody>
          <a:bodyPr>
            <a:normAutofit fontScale="92500" lnSpcReduction="10000"/>
          </a:bodyPr>
          <a:lstStyle/>
          <a:p>
            <a:r>
              <a:rPr lang="en-CA" dirty="0">
                <a:solidFill>
                  <a:schemeClr val="bg1"/>
                </a:solidFill>
              </a:rPr>
              <a:t>Abel </a:t>
            </a:r>
            <a:r>
              <a:rPr lang="en-CA" dirty="0" err="1">
                <a:solidFill>
                  <a:schemeClr val="bg1"/>
                </a:solidFill>
              </a:rPr>
              <a:t>Makkonen</a:t>
            </a:r>
            <a:r>
              <a:rPr lang="en-CA" dirty="0">
                <a:solidFill>
                  <a:schemeClr val="bg1"/>
                </a:solidFill>
              </a:rPr>
              <a:t> </a:t>
            </a:r>
            <a:r>
              <a:rPr lang="en-CA" dirty="0" err="1">
                <a:solidFill>
                  <a:schemeClr val="bg1"/>
                </a:solidFill>
              </a:rPr>
              <a:t>Tesfaye</a:t>
            </a:r>
            <a:r>
              <a:rPr lang="en-CA" dirty="0">
                <a:solidFill>
                  <a:schemeClr val="bg1"/>
                </a:solidFill>
              </a:rPr>
              <a:t> (The Weeknd) is an R and B songwriter and singer. He is notable for his songs on explicit subjects and is considered and influential person in the music industry. The Weeknd has a Twitter, Instagram, FaceBook, and YouTube(All public). He posts every week and has released 4 studio albums, 3 compilation albums, 1 Eps, 51 Singles, and 3 mixtapes.</a:t>
            </a:r>
            <a:endParaRPr lang="en-US" dirty="0">
              <a:solidFill>
                <a:schemeClr val="bg1"/>
              </a:solidFill>
            </a:endParaRPr>
          </a:p>
        </p:txBody>
      </p:sp>
      <p:pic>
        <p:nvPicPr>
          <p:cNvPr id="8" name="Picture 8">
            <a:extLst>
              <a:ext uri="{FF2B5EF4-FFF2-40B4-BE49-F238E27FC236}">
                <a16:creationId xmlns:a16="http://schemas.microsoft.com/office/drawing/2014/main" id="{AE228DF0-07AD-3B4C-A1D0-72C199B57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295" y="1344155"/>
            <a:ext cx="2852896" cy="4422014"/>
          </a:xfrm>
          <a:prstGeom prst="rect">
            <a:avLst/>
          </a:prstGeom>
        </p:spPr>
      </p:pic>
      <p:sp>
        <p:nvSpPr>
          <p:cNvPr id="19" name="Oval 18">
            <a:extLst>
              <a:ext uri="{FF2B5EF4-FFF2-40B4-BE49-F238E27FC236}">
                <a16:creationId xmlns:a16="http://schemas.microsoft.com/office/drawing/2014/main" id="{0D76AB7F-19BB-9B41-A7AD-03191DF705CD}"/>
              </a:ext>
            </a:extLst>
          </p:cNvPr>
          <p:cNvSpPr/>
          <p:nvPr/>
        </p:nvSpPr>
        <p:spPr>
          <a:xfrm>
            <a:off x="1598690" y="5766169"/>
            <a:ext cx="977811" cy="977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367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FA2A05-F7DB-C64E-897E-EB4BC06C39B4}"/>
              </a:ext>
            </a:extLst>
          </p:cNvPr>
          <p:cNvSpPr/>
          <p:nvPr/>
        </p:nvSpPr>
        <p:spPr>
          <a:xfrm>
            <a:off x="0" y="596900"/>
            <a:ext cx="12192000" cy="5943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97CB7F-4817-DB44-8AAE-9799F3760C21}"/>
              </a:ext>
            </a:extLst>
          </p:cNvPr>
          <p:cNvSpPr/>
          <p:nvPr/>
        </p:nvSpPr>
        <p:spPr>
          <a:xfrm>
            <a:off x="341333" y="836215"/>
            <a:ext cx="11386565" cy="54248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0B5B78-9139-FD49-81AF-B2C4F1266426}"/>
              </a:ext>
            </a:extLst>
          </p:cNvPr>
          <p:cNvSpPr/>
          <p:nvPr/>
        </p:nvSpPr>
        <p:spPr>
          <a:xfrm>
            <a:off x="2966000" y="1546226"/>
            <a:ext cx="3240063" cy="27709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C12481-4B04-8A4C-A673-B618F4479797}"/>
              </a:ext>
            </a:extLst>
          </p:cNvPr>
          <p:cNvSpPr/>
          <p:nvPr/>
        </p:nvSpPr>
        <p:spPr>
          <a:xfrm>
            <a:off x="2359299" y="1096813"/>
            <a:ext cx="18288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17F72-49B5-DC49-B4BB-42A473F815F1}"/>
              </a:ext>
            </a:extLst>
          </p:cNvPr>
          <p:cNvSpPr>
            <a:spLocks noGrp="1"/>
          </p:cNvSpPr>
          <p:nvPr>
            <p:ph type="title"/>
          </p:nvPr>
        </p:nvSpPr>
        <p:spPr>
          <a:xfrm>
            <a:off x="341334" y="836215"/>
            <a:ext cx="10515600" cy="1325563"/>
          </a:xfrm>
        </p:spPr>
        <p:txBody>
          <a:bodyPr/>
          <a:lstStyle/>
          <a:p>
            <a:r>
              <a:rPr lang="en-CA" dirty="0"/>
              <a:t>His privacy</a:t>
            </a:r>
            <a:endParaRPr lang="en-US" dirty="0"/>
          </a:p>
        </p:txBody>
      </p:sp>
      <p:sp>
        <p:nvSpPr>
          <p:cNvPr id="3" name="Content Placeholder 2">
            <a:extLst>
              <a:ext uri="{FF2B5EF4-FFF2-40B4-BE49-F238E27FC236}">
                <a16:creationId xmlns:a16="http://schemas.microsoft.com/office/drawing/2014/main" id="{CF008F66-800D-1E4D-AA1E-2E653B830A4C}"/>
              </a:ext>
            </a:extLst>
          </p:cNvPr>
          <p:cNvSpPr>
            <a:spLocks noGrp="1"/>
          </p:cNvSpPr>
          <p:nvPr>
            <p:ph sz="half" idx="1"/>
          </p:nvPr>
        </p:nvSpPr>
        <p:spPr>
          <a:xfrm>
            <a:off x="990600" y="4317206"/>
            <a:ext cx="5181600" cy="4351338"/>
          </a:xfrm>
        </p:spPr>
        <p:txBody>
          <a:bodyPr>
            <a:normAutofit fontScale="92500" lnSpcReduction="10000"/>
          </a:bodyPr>
          <a:lstStyle/>
          <a:p>
            <a:r>
              <a:rPr lang="en-CA" dirty="0"/>
              <a:t>He has his full name out in the public (which is normal for celebrities and singers) but uses a stage name “The Weeknd”. His accounts are public and his posts never has a location tag. </a:t>
            </a:r>
            <a:endParaRPr lang="en-US" dirty="0"/>
          </a:p>
        </p:txBody>
      </p:sp>
      <p:sp>
        <p:nvSpPr>
          <p:cNvPr id="4" name="Content Placeholder 3">
            <a:extLst>
              <a:ext uri="{FF2B5EF4-FFF2-40B4-BE49-F238E27FC236}">
                <a16:creationId xmlns:a16="http://schemas.microsoft.com/office/drawing/2014/main" id="{DC5385CD-7E5B-1E40-B3C7-64214C5E9ED2}"/>
              </a:ext>
            </a:extLst>
          </p:cNvPr>
          <p:cNvSpPr>
            <a:spLocks noGrp="1"/>
          </p:cNvSpPr>
          <p:nvPr>
            <p:ph sz="half" idx="2"/>
          </p:nvPr>
        </p:nvSpPr>
        <p:spPr/>
        <p:txBody>
          <a:bodyPr>
            <a:normAutofit fontScale="92500" lnSpcReduction="10000"/>
          </a:bodyPr>
          <a:lstStyle/>
          <a:p>
            <a:r>
              <a:rPr lang="en-CA" dirty="0"/>
              <a:t>The Weeknd’s Instagram Account was hacked in May 2020, along with a few other influencers like Drake and Nicki Minaj. The hacker wanted the company of these influencers to pay up if they wanted their personal information to be private. The information claims to be contracts, settlements, and e-mails, the hacker threatened to publicize this information unless they payed $21 Million.</a:t>
            </a:r>
            <a:endParaRPr lang="en-US" dirty="0"/>
          </a:p>
        </p:txBody>
      </p:sp>
      <p:pic>
        <p:nvPicPr>
          <p:cNvPr id="7" name="Picture 7">
            <a:extLst>
              <a:ext uri="{FF2B5EF4-FFF2-40B4-BE49-F238E27FC236}">
                <a16:creationId xmlns:a16="http://schemas.microsoft.com/office/drawing/2014/main" id="{174D9619-345F-5347-8F05-60DB1FFAB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967" y="1716382"/>
            <a:ext cx="2899834" cy="2418462"/>
          </a:xfrm>
          <a:prstGeom prst="rect">
            <a:avLst/>
          </a:prstGeom>
        </p:spPr>
      </p:pic>
      <p:sp>
        <p:nvSpPr>
          <p:cNvPr id="9" name="Oval 8">
            <a:extLst>
              <a:ext uri="{FF2B5EF4-FFF2-40B4-BE49-F238E27FC236}">
                <a16:creationId xmlns:a16="http://schemas.microsoft.com/office/drawing/2014/main" id="{88C2E075-88C5-4448-92CA-D32B2549C5B7}"/>
              </a:ext>
            </a:extLst>
          </p:cNvPr>
          <p:cNvSpPr/>
          <p:nvPr/>
        </p:nvSpPr>
        <p:spPr>
          <a:xfrm>
            <a:off x="795867" y="2449315"/>
            <a:ext cx="18288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02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ACCC9E-FE30-DA4F-9F96-AB266DF623DF}"/>
              </a:ext>
            </a:extLst>
          </p:cNvPr>
          <p:cNvSpPr/>
          <p:nvPr/>
        </p:nvSpPr>
        <p:spPr>
          <a:xfrm>
            <a:off x="466289" y="4322318"/>
            <a:ext cx="4245785" cy="258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C74DCD-2240-9448-A0E0-79F39D7333AD}"/>
              </a:ext>
            </a:extLst>
          </p:cNvPr>
          <p:cNvSpPr/>
          <p:nvPr/>
        </p:nvSpPr>
        <p:spPr>
          <a:xfrm>
            <a:off x="1672913" y="2257441"/>
            <a:ext cx="4245785" cy="264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9C8D58-FBC9-1E4B-96F3-98AD35803C13}"/>
              </a:ext>
            </a:extLst>
          </p:cNvPr>
          <p:cNvSpPr/>
          <p:nvPr/>
        </p:nvSpPr>
        <p:spPr>
          <a:xfrm>
            <a:off x="286374" y="112059"/>
            <a:ext cx="4581960" cy="2766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07614B-2949-9E47-B271-9D613A7D8013}"/>
              </a:ext>
            </a:extLst>
          </p:cNvPr>
          <p:cNvSpPr>
            <a:spLocks noGrp="1"/>
          </p:cNvSpPr>
          <p:nvPr>
            <p:ph type="title"/>
          </p:nvPr>
        </p:nvSpPr>
        <p:spPr/>
        <p:txBody>
          <a:bodyPr/>
          <a:lstStyle/>
          <a:p>
            <a:r>
              <a:rPr lang="en-CA" dirty="0"/>
              <a:t>                                         </a:t>
            </a:r>
            <a:r>
              <a:rPr lang="en-CA" b="1" i="1" u="sng" dirty="0">
                <a:solidFill>
                  <a:schemeClr val="bg1"/>
                </a:solidFill>
              </a:rPr>
              <a:t>What’s does he post?</a:t>
            </a:r>
            <a:endParaRPr lang="en-US" b="1" i="1" u="sng" dirty="0"/>
          </a:p>
        </p:txBody>
      </p:sp>
      <p:sp>
        <p:nvSpPr>
          <p:cNvPr id="5" name="Rectangle 4">
            <a:extLst>
              <a:ext uri="{FF2B5EF4-FFF2-40B4-BE49-F238E27FC236}">
                <a16:creationId xmlns:a16="http://schemas.microsoft.com/office/drawing/2014/main" id="{7E4BE046-DED0-1247-A868-0D49410225D0}"/>
              </a:ext>
            </a:extLst>
          </p:cNvPr>
          <p:cNvSpPr/>
          <p:nvPr/>
        </p:nvSpPr>
        <p:spPr>
          <a:xfrm>
            <a:off x="6172200" y="1690687"/>
            <a:ext cx="5181600" cy="4186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D0091C-D967-284C-85C5-6BA29892693E}"/>
              </a:ext>
            </a:extLst>
          </p:cNvPr>
          <p:cNvSpPr>
            <a:spLocks noGrp="1"/>
          </p:cNvSpPr>
          <p:nvPr>
            <p:ph sz="half" idx="1"/>
          </p:nvPr>
        </p:nvSpPr>
        <p:spPr>
          <a:xfrm>
            <a:off x="6172200" y="1850527"/>
            <a:ext cx="5181600" cy="4351338"/>
          </a:xfrm>
        </p:spPr>
        <p:txBody>
          <a:bodyPr>
            <a:normAutofit fontScale="92500" lnSpcReduction="10000"/>
          </a:bodyPr>
          <a:lstStyle/>
          <a:p>
            <a:r>
              <a:rPr lang="en-CA" dirty="0"/>
              <a:t>Abel </a:t>
            </a:r>
            <a:r>
              <a:rPr lang="en-CA" dirty="0" err="1"/>
              <a:t>Makkonen</a:t>
            </a:r>
            <a:r>
              <a:rPr lang="en-CA" dirty="0"/>
              <a:t> </a:t>
            </a:r>
            <a:r>
              <a:rPr lang="en-CA" dirty="0" err="1"/>
              <a:t>Tesfaye</a:t>
            </a:r>
            <a:r>
              <a:rPr lang="en-CA" dirty="0"/>
              <a:t> posts regularly, mostly about new album releases. </a:t>
            </a:r>
            <a:r>
              <a:rPr lang="en-CA"/>
              <a:t>He posts </a:t>
            </a:r>
            <a:r>
              <a:rPr lang="en-CA" dirty="0"/>
              <a:t>pictures of his back yard, back stage, photoshoots, and concerts. None of which have a tagged location. The pictures of his backyard isn’t easy to track back to where he lives. Since he is a famous artist, its normal for him to tell his fans about where and when his concerts and shows are.</a:t>
            </a:r>
            <a:endParaRPr lang="en-US" dirty="0"/>
          </a:p>
        </p:txBody>
      </p:sp>
      <p:pic>
        <p:nvPicPr>
          <p:cNvPr id="6" name="Picture 6">
            <a:extLst>
              <a:ext uri="{FF2B5EF4-FFF2-40B4-BE49-F238E27FC236}">
                <a16:creationId xmlns:a16="http://schemas.microsoft.com/office/drawing/2014/main" id="{6FFB13B7-C276-7945-BC05-8D31132B4D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298" y="422283"/>
            <a:ext cx="3925768" cy="2174875"/>
          </a:xfrm>
        </p:spPr>
      </p:pic>
      <p:pic>
        <p:nvPicPr>
          <p:cNvPr id="7" name="Picture 7">
            <a:extLst>
              <a:ext uri="{FF2B5EF4-FFF2-40B4-BE49-F238E27FC236}">
                <a16:creationId xmlns:a16="http://schemas.microsoft.com/office/drawing/2014/main" id="{DBAC1BDE-4F29-014D-A877-5DD956075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960" y="2540000"/>
            <a:ext cx="3523236" cy="2060559"/>
          </a:xfrm>
          <a:prstGeom prst="rect">
            <a:avLst/>
          </a:prstGeom>
        </p:spPr>
      </p:pic>
      <p:pic>
        <p:nvPicPr>
          <p:cNvPr id="8" name="Picture 8">
            <a:extLst>
              <a:ext uri="{FF2B5EF4-FFF2-40B4-BE49-F238E27FC236}">
                <a16:creationId xmlns:a16="http://schemas.microsoft.com/office/drawing/2014/main" id="{6107D60D-4137-0E48-8AD5-840D11D7E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00" y="4600559"/>
            <a:ext cx="3690594" cy="2028605"/>
          </a:xfrm>
          <a:prstGeom prst="rect">
            <a:avLst/>
          </a:prstGeom>
        </p:spPr>
      </p:pic>
      <p:sp>
        <p:nvSpPr>
          <p:cNvPr id="16" name="TextBox 15">
            <a:extLst>
              <a:ext uri="{FF2B5EF4-FFF2-40B4-BE49-F238E27FC236}">
                <a16:creationId xmlns:a16="http://schemas.microsoft.com/office/drawing/2014/main" id="{131F4A0D-EA4E-9E4C-A19F-2C1E681E559E}"/>
              </a:ext>
            </a:extLst>
          </p:cNvPr>
          <p:cNvSpPr txBox="1"/>
          <p:nvPr/>
        </p:nvSpPr>
        <p:spPr>
          <a:xfrm>
            <a:off x="5180355" y="2546972"/>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387331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523BED3-AA60-5445-9B57-CE85FF4215A0}"/>
              </a:ext>
            </a:extLst>
          </p:cNvPr>
          <p:cNvSpPr/>
          <p:nvPr/>
        </p:nvSpPr>
        <p:spPr>
          <a:xfrm>
            <a:off x="9808010" y="4171827"/>
            <a:ext cx="2227978" cy="2227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C64670A-B641-0848-A0BD-4127749A57C8}"/>
              </a:ext>
            </a:extLst>
          </p:cNvPr>
          <p:cNvSpPr/>
          <p:nvPr/>
        </p:nvSpPr>
        <p:spPr>
          <a:xfrm>
            <a:off x="5361557" y="370418"/>
            <a:ext cx="2962275" cy="2962275"/>
          </a:xfrm>
          <a:prstGeom prst="ellips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43D931-1F67-B04D-81B0-A9F510365B97}"/>
              </a:ext>
            </a:extLst>
          </p:cNvPr>
          <p:cNvSpPr>
            <a:spLocks noGrp="1"/>
          </p:cNvSpPr>
          <p:nvPr>
            <p:ph type="title"/>
          </p:nvPr>
        </p:nvSpPr>
        <p:spPr>
          <a:xfrm>
            <a:off x="1896650" y="365126"/>
            <a:ext cx="9025349" cy="1137707"/>
          </a:xfrm>
        </p:spPr>
        <p:txBody>
          <a:bodyPr/>
          <a:lstStyle/>
          <a:p>
            <a:r>
              <a:rPr lang="en-CA" dirty="0" err="1"/>
              <a:t>I</a:t>
            </a:r>
            <a:r>
              <a:rPr lang="en-CA" dirty="0" err="1">
                <a:solidFill>
                  <a:schemeClr val="bg1"/>
                </a:solidFill>
              </a:rPr>
              <a:t>Is</a:t>
            </a:r>
            <a:r>
              <a:rPr lang="en-CA" dirty="0">
                <a:solidFill>
                  <a:schemeClr val="bg1"/>
                </a:solidFill>
              </a:rPr>
              <a:t> The Weeknd an </a:t>
            </a:r>
            <a:r>
              <a:rPr lang="en-CA" dirty="0" err="1">
                <a:solidFill>
                  <a:schemeClr val="bg1"/>
                </a:solidFill>
              </a:rPr>
              <a:t>Oversharer</a:t>
            </a:r>
            <a:r>
              <a:rPr lang="en-CA" dirty="0">
                <a:solidFill>
                  <a:schemeClr val="bg1"/>
                </a:solidFill>
              </a:rPr>
              <a:t>?</a:t>
            </a:r>
            <a:endParaRPr lang="en-US" dirty="0"/>
          </a:p>
        </p:txBody>
      </p:sp>
      <p:sp>
        <p:nvSpPr>
          <p:cNvPr id="8" name="Rectangle 7">
            <a:extLst>
              <a:ext uri="{FF2B5EF4-FFF2-40B4-BE49-F238E27FC236}">
                <a16:creationId xmlns:a16="http://schemas.microsoft.com/office/drawing/2014/main" id="{6FFD315B-EED9-1341-89B4-A74EECE88ADF}"/>
              </a:ext>
            </a:extLst>
          </p:cNvPr>
          <p:cNvSpPr/>
          <p:nvPr/>
        </p:nvSpPr>
        <p:spPr>
          <a:xfrm>
            <a:off x="885904" y="1718235"/>
            <a:ext cx="5210096" cy="423489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767A55-60B8-9A4C-8B45-44AF25D8C263}"/>
              </a:ext>
            </a:extLst>
          </p:cNvPr>
          <p:cNvSpPr>
            <a:spLocks noGrp="1"/>
          </p:cNvSpPr>
          <p:nvPr>
            <p:ph sz="half" idx="1"/>
          </p:nvPr>
        </p:nvSpPr>
        <p:spPr>
          <a:xfrm>
            <a:off x="838200" y="1825625"/>
            <a:ext cx="5334000" cy="4351338"/>
          </a:xfrm>
        </p:spPr>
        <p:txBody>
          <a:bodyPr>
            <a:normAutofit fontScale="77500" lnSpcReduction="20000"/>
          </a:bodyPr>
          <a:lstStyle/>
          <a:p>
            <a:r>
              <a:rPr lang="en-CA" dirty="0">
                <a:solidFill>
                  <a:schemeClr val="bg1"/>
                </a:solidFill>
              </a:rPr>
              <a:t>I would say that The Weeknd. Is NOT an over sharer. Why? Well, he is a celebrity, his full name being in the public is normal nowadays, interviewers ask about that kind of stuff. When singers do concerts, they tell their fans where and when they are, and security is always on stage. He posts regularly about his concerts and only a bit of his back yard, with no location tags. The hacking incident was major of course, but it didn’t risk his life, only career which is bad but its not worth more than life. The hacker had information about contracts, and e-mails, nothing about his location, and such. Other than that, I think he is not an </a:t>
            </a:r>
            <a:r>
              <a:rPr lang="en-CA" dirty="0" err="1">
                <a:solidFill>
                  <a:schemeClr val="bg1"/>
                </a:solidFill>
              </a:rPr>
              <a:t>oversharer</a:t>
            </a:r>
            <a:r>
              <a:rPr lang="en-CA" dirty="0">
                <a:solidFill>
                  <a:schemeClr val="bg1"/>
                </a:solidFill>
              </a:rPr>
              <a:t>.(this is all my opinion)</a:t>
            </a:r>
            <a:endParaRPr lang="en-US" dirty="0">
              <a:solidFill>
                <a:schemeClr val="bg1"/>
              </a:solidFill>
            </a:endParaRPr>
          </a:p>
        </p:txBody>
      </p:sp>
      <p:pic>
        <p:nvPicPr>
          <p:cNvPr id="5" name="Picture 5">
            <a:extLst>
              <a:ext uri="{FF2B5EF4-FFF2-40B4-BE49-F238E27FC236}">
                <a16:creationId xmlns:a16="http://schemas.microsoft.com/office/drawing/2014/main" id="{89CCC09E-7752-0440-B212-B69A559972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7365" y="1287548"/>
            <a:ext cx="4109467" cy="5205326"/>
          </a:xfrm>
        </p:spPr>
      </p:pic>
    </p:spTree>
    <p:extLst>
      <p:ext uri="{BB962C8B-B14F-4D97-AF65-F5344CB8AC3E}">
        <p14:creationId xmlns:p14="http://schemas.microsoft.com/office/powerpoint/2010/main" val="241919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0CDB40E-948C-7941-94EB-7AEB20B305F1}"/>
              </a:ext>
            </a:extLst>
          </p:cNvPr>
          <p:cNvSpPr/>
          <p:nvPr/>
        </p:nvSpPr>
        <p:spPr>
          <a:xfrm>
            <a:off x="6186447" y="1894541"/>
            <a:ext cx="4667212" cy="411375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882B98-BDED-B342-AE41-D9661554556E}"/>
              </a:ext>
            </a:extLst>
          </p:cNvPr>
          <p:cNvSpPr/>
          <p:nvPr/>
        </p:nvSpPr>
        <p:spPr>
          <a:xfrm>
            <a:off x="8161118" y="2084633"/>
            <a:ext cx="3807858" cy="15080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D5640D-270D-564A-8A53-93F4B951EE7B}"/>
              </a:ext>
            </a:extLst>
          </p:cNvPr>
          <p:cNvSpPr/>
          <p:nvPr/>
        </p:nvSpPr>
        <p:spPr>
          <a:xfrm>
            <a:off x="8741870" y="2298763"/>
            <a:ext cx="2937990" cy="11075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nternal Storage 6">
            <a:extLst>
              <a:ext uri="{FF2B5EF4-FFF2-40B4-BE49-F238E27FC236}">
                <a16:creationId xmlns:a16="http://schemas.microsoft.com/office/drawing/2014/main" id="{F0B18E0F-54A8-7A4E-8F77-6C76B22BAF5E}"/>
              </a:ext>
            </a:extLst>
          </p:cNvPr>
          <p:cNvSpPr/>
          <p:nvPr/>
        </p:nvSpPr>
        <p:spPr>
          <a:xfrm>
            <a:off x="832545" y="669244"/>
            <a:ext cx="4238584" cy="5688147"/>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0E7807D7-1F4B-A54E-B022-2A8477571663}"/>
              </a:ext>
            </a:extLst>
          </p:cNvPr>
          <p:cNvSpPr/>
          <p:nvPr/>
        </p:nvSpPr>
        <p:spPr>
          <a:xfrm>
            <a:off x="1338341" y="1231758"/>
            <a:ext cx="3203475" cy="4776537"/>
          </a:xfrm>
          <a:prstGeom prst="snip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7AEC1-B8CE-E74D-B3C8-BFB945723F8E}"/>
              </a:ext>
            </a:extLst>
          </p:cNvPr>
          <p:cNvSpPr>
            <a:spLocks noGrp="1"/>
          </p:cNvSpPr>
          <p:nvPr>
            <p:ph type="title"/>
          </p:nvPr>
        </p:nvSpPr>
        <p:spPr>
          <a:xfrm>
            <a:off x="6378887" y="568978"/>
            <a:ext cx="10515600" cy="1325563"/>
          </a:xfrm>
        </p:spPr>
        <p:txBody>
          <a:bodyPr/>
          <a:lstStyle/>
          <a:p>
            <a:r>
              <a:rPr lang="en-CA" dirty="0">
                <a:solidFill>
                  <a:schemeClr val="bg1"/>
                </a:solidFill>
              </a:rPr>
              <a:t>My Advice</a:t>
            </a:r>
            <a:r>
              <a:rPr lang="en-CA" dirty="0"/>
              <a:t>..</a:t>
            </a:r>
            <a:endParaRPr lang="en-US" dirty="0"/>
          </a:p>
        </p:txBody>
      </p:sp>
      <p:sp>
        <p:nvSpPr>
          <p:cNvPr id="10" name="Rectangle 9">
            <a:extLst>
              <a:ext uri="{FF2B5EF4-FFF2-40B4-BE49-F238E27FC236}">
                <a16:creationId xmlns:a16="http://schemas.microsoft.com/office/drawing/2014/main" id="{BC111FD8-4883-8343-8F6A-59E2842B70A1}"/>
              </a:ext>
            </a:extLst>
          </p:cNvPr>
          <p:cNvSpPr/>
          <p:nvPr/>
        </p:nvSpPr>
        <p:spPr>
          <a:xfrm>
            <a:off x="6096000" y="4531021"/>
            <a:ext cx="1828800" cy="14772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FF6342-5CB9-0342-8FAF-4E7D29AA18CA}"/>
              </a:ext>
            </a:extLst>
          </p:cNvPr>
          <p:cNvSpPr/>
          <p:nvPr/>
        </p:nvSpPr>
        <p:spPr>
          <a:xfrm>
            <a:off x="5879139" y="4770866"/>
            <a:ext cx="1828800" cy="18288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C2676F-B213-984B-8973-FF3CB378081B}"/>
              </a:ext>
            </a:extLst>
          </p:cNvPr>
          <p:cNvSpPr>
            <a:spLocks noGrp="1"/>
          </p:cNvSpPr>
          <p:nvPr>
            <p:ph sz="half" idx="1"/>
          </p:nvPr>
        </p:nvSpPr>
        <p:spPr>
          <a:xfrm>
            <a:off x="6096000" y="2298763"/>
            <a:ext cx="5181600" cy="4351338"/>
          </a:xfrm>
        </p:spPr>
        <p:txBody>
          <a:bodyPr/>
          <a:lstStyle/>
          <a:p>
            <a:r>
              <a:rPr lang="en-CA" dirty="0">
                <a:solidFill>
                  <a:schemeClr val="bg1"/>
                </a:solidFill>
              </a:rPr>
              <a:t>to not get hacked again, I would advise verifying your account regularly, making sure there aren’t any suspicious e-mails and just anything to avoid hackers. Other than that, I advise to keep the location tags out of the posts, and be more discreet about where they are.</a:t>
            </a:r>
            <a:endParaRPr lang="en-US" dirty="0">
              <a:solidFill>
                <a:schemeClr val="bg1"/>
              </a:solidFill>
            </a:endParaRPr>
          </a:p>
        </p:txBody>
      </p:sp>
      <p:pic>
        <p:nvPicPr>
          <p:cNvPr id="5" name="Picture 5">
            <a:extLst>
              <a:ext uri="{FF2B5EF4-FFF2-40B4-BE49-F238E27FC236}">
                <a16:creationId xmlns:a16="http://schemas.microsoft.com/office/drawing/2014/main" id="{684CFAA4-8C95-624E-83C3-D50D784F3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045" y="1448546"/>
            <a:ext cx="2819400" cy="4236720"/>
          </a:xfrm>
          <a:prstGeom prst="rect">
            <a:avLst/>
          </a:prstGeom>
        </p:spPr>
      </p:pic>
    </p:spTree>
    <p:extLst>
      <p:ext uri="{BB962C8B-B14F-4D97-AF65-F5344CB8AC3E}">
        <p14:creationId xmlns:p14="http://schemas.microsoft.com/office/powerpoint/2010/main" val="355083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71790-92C6-6D4D-A979-16D20E2BA389}"/>
              </a:ext>
            </a:extLst>
          </p:cNvPr>
          <p:cNvSpPr/>
          <p:nvPr/>
        </p:nvSpPr>
        <p:spPr>
          <a:xfrm>
            <a:off x="-136960" y="0"/>
            <a:ext cx="6309160" cy="2104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012247-1F08-F64C-B329-95D90363D756}"/>
              </a:ext>
            </a:extLst>
          </p:cNvPr>
          <p:cNvSpPr/>
          <p:nvPr/>
        </p:nvSpPr>
        <p:spPr>
          <a:xfrm>
            <a:off x="398431" y="261471"/>
            <a:ext cx="5319557" cy="15641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CC8258-7D30-E14E-ABC4-7136E52EEB30}"/>
              </a:ext>
            </a:extLst>
          </p:cNvPr>
          <p:cNvSpPr/>
          <p:nvPr/>
        </p:nvSpPr>
        <p:spPr>
          <a:xfrm>
            <a:off x="688788" y="441269"/>
            <a:ext cx="4731871" cy="117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92982D-4EE8-4E46-82E9-A018E13B207F}"/>
              </a:ext>
            </a:extLst>
          </p:cNvPr>
          <p:cNvSpPr>
            <a:spLocks noGrp="1"/>
          </p:cNvSpPr>
          <p:nvPr>
            <p:ph type="title"/>
          </p:nvPr>
        </p:nvSpPr>
        <p:spPr/>
        <p:txBody>
          <a:bodyPr/>
          <a:lstStyle/>
          <a:p>
            <a:r>
              <a:rPr lang="en-CA" dirty="0"/>
              <a:t>Thanks for reading</a:t>
            </a:r>
            <a:endParaRPr lang="en-US" dirty="0"/>
          </a:p>
        </p:txBody>
      </p:sp>
      <p:pic>
        <p:nvPicPr>
          <p:cNvPr id="9" name="Picture 9">
            <a:extLst>
              <a:ext uri="{FF2B5EF4-FFF2-40B4-BE49-F238E27FC236}">
                <a16:creationId xmlns:a16="http://schemas.microsoft.com/office/drawing/2014/main" id="{FFA1C91C-491E-484F-9FF9-2EA41C548EF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54916">
            <a:off x="6464564" y="1725110"/>
            <a:ext cx="2350712" cy="2350712"/>
          </a:xfrm>
        </p:spPr>
      </p:pic>
      <p:pic>
        <p:nvPicPr>
          <p:cNvPr id="8" name="Picture 8">
            <a:extLst>
              <a:ext uri="{FF2B5EF4-FFF2-40B4-BE49-F238E27FC236}">
                <a16:creationId xmlns:a16="http://schemas.microsoft.com/office/drawing/2014/main" id="{4CB81C4A-7986-B841-A856-7B147E8BFF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956329" y="1794342"/>
            <a:ext cx="2705350" cy="4043322"/>
          </a:xfrm>
        </p:spPr>
      </p:pic>
      <p:pic>
        <p:nvPicPr>
          <p:cNvPr id="10" name="Picture 10">
            <a:extLst>
              <a:ext uri="{FF2B5EF4-FFF2-40B4-BE49-F238E27FC236}">
                <a16:creationId xmlns:a16="http://schemas.microsoft.com/office/drawing/2014/main" id="{B48C0C40-B79C-3048-83D8-CCD5D6F6D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8709">
            <a:off x="5397287" y="3926724"/>
            <a:ext cx="2715702" cy="2715702"/>
          </a:xfrm>
          <a:prstGeom prst="rect">
            <a:avLst/>
          </a:prstGeom>
        </p:spPr>
      </p:pic>
      <p:pic>
        <p:nvPicPr>
          <p:cNvPr id="11" name="Picture 11">
            <a:extLst>
              <a:ext uri="{FF2B5EF4-FFF2-40B4-BE49-F238E27FC236}">
                <a16:creationId xmlns:a16="http://schemas.microsoft.com/office/drawing/2014/main" id="{C6A07BC2-82F9-8442-960F-E6A216DDE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4154">
            <a:off x="3730087" y="2391484"/>
            <a:ext cx="1783597" cy="1783597"/>
          </a:xfrm>
          <a:prstGeom prst="rect">
            <a:avLst/>
          </a:prstGeom>
        </p:spPr>
      </p:pic>
      <p:pic>
        <p:nvPicPr>
          <p:cNvPr id="13" name="Picture 13">
            <a:extLst>
              <a:ext uri="{FF2B5EF4-FFF2-40B4-BE49-F238E27FC236}">
                <a16:creationId xmlns:a16="http://schemas.microsoft.com/office/drawing/2014/main" id="{460F7C48-1A86-AB4D-9D9A-599986EA1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67963">
            <a:off x="-88829" y="3196231"/>
            <a:ext cx="4953003" cy="3714752"/>
          </a:xfrm>
          <a:prstGeom prst="rect">
            <a:avLst/>
          </a:prstGeom>
        </p:spPr>
      </p:pic>
    </p:spTree>
    <p:extLst>
      <p:ext uri="{BB962C8B-B14F-4D97-AF65-F5344CB8AC3E}">
        <p14:creationId xmlns:p14="http://schemas.microsoft.com/office/powerpoint/2010/main" val="1382110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The Weeknd</vt:lpstr>
      <vt:lpstr>   The Weeknd</vt:lpstr>
      <vt:lpstr>His privacy</vt:lpstr>
      <vt:lpstr>                                         What’s does he post?</vt:lpstr>
      <vt:lpstr>IIs The Weeknd an Oversharer?</vt:lpstr>
      <vt:lpstr>My Advice..</vt:lpstr>
      <vt:lpstr>Thanks for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Abel Makkonen Tesfaye</dc:title>
  <dc:creator>130S-Latipova, Alina</dc:creator>
  <cp:lastModifiedBy>130S-Latipova, Alina</cp:lastModifiedBy>
  <cp:revision>6</cp:revision>
  <dcterms:created xsi:type="dcterms:W3CDTF">2021-11-17T18:41:32Z</dcterms:created>
  <dcterms:modified xsi:type="dcterms:W3CDTF">2021-11-22T21:52:59Z</dcterms:modified>
</cp:coreProperties>
</file>