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08" r:id="rId4"/>
  </p:sldMasterIdLst>
  <p:notesMasterIdLst>
    <p:notesMasterId r:id="rId11"/>
  </p:notesMasterIdLst>
  <p:handoutMasterIdLst>
    <p:handoutMasterId r:id="rId12"/>
  </p:handoutMasterIdLst>
  <p:sldIdLst>
    <p:sldId id="256" r:id="rId5"/>
    <p:sldId id="270" r:id="rId6"/>
    <p:sldId id="268" r:id="rId7"/>
    <p:sldId id="271" r:id="rId8"/>
    <p:sldId id="272" r:id="rId9"/>
    <p:sldId id="27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0E89C5-07AC-E61D-5F2F-B3F0606E7CB7}" v="2285" dt="2019-12-20T07:08:17.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174" y="-144"/>
      </p:cViewPr>
      <p:guideLst>
        <p:guide pos="3840"/>
        <p:guide orient="horz" pos="216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79E0BB-D8A5-42EB-A574-BEF6D49CDA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C85202B-BAC7-4618-8BD8-A3C33DA409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354B21-FBB8-4904-AFD9-8C1E97317ED7}" type="datetimeFigureOut">
              <a:rPr lang="en-US" smtClean="0"/>
              <a:t>12/19/2019</a:t>
            </a:fld>
            <a:endParaRPr lang="en-US" dirty="0"/>
          </a:p>
        </p:txBody>
      </p:sp>
      <p:sp>
        <p:nvSpPr>
          <p:cNvPr id="4" name="Footer Placeholder 3">
            <a:extLst>
              <a:ext uri="{FF2B5EF4-FFF2-40B4-BE49-F238E27FC236}">
                <a16:creationId xmlns:a16="http://schemas.microsoft.com/office/drawing/2014/main" id="{9CB56C1F-5456-4897-B28A-45934A7C34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CF113E1-06A4-4E8D-A5CC-B4EDA226D4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D7C3C5-1977-4987-851F-5E08B124F403}" type="slidenum">
              <a:rPr lang="en-US" smtClean="0"/>
              <a:t>‹#›</a:t>
            </a:fld>
            <a:endParaRPr lang="en-US" dirty="0"/>
          </a:p>
        </p:txBody>
      </p:sp>
    </p:spTree>
    <p:extLst>
      <p:ext uri="{BB962C8B-B14F-4D97-AF65-F5344CB8AC3E}">
        <p14:creationId xmlns:p14="http://schemas.microsoft.com/office/powerpoint/2010/main" val="198926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DE4B87-2213-40FB-960A-9E20E59CEB90}" type="datetimeFigureOut">
              <a:rPr lang="en-US" smtClean="0"/>
              <a:t>12/19/2019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813C7-B180-4078-8309-ED6E4C100740}" type="slidenum">
              <a:rPr lang="en-US" smtClean="0"/>
              <a:t>‹#›</a:t>
            </a:fld>
            <a:endParaRPr lang="en-US" dirty="0"/>
          </a:p>
        </p:txBody>
      </p:sp>
    </p:spTree>
    <p:extLst>
      <p:ext uri="{BB962C8B-B14F-4D97-AF65-F5344CB8AC3E}">
        <p14:creationId xmlns:p14="http://schemas.microsoft.com/office/powerpoint/2010/main" val="2241383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813C7-B180-4078-8309-ED6E4C100740}" type="slidenum">
              <a:rPr lang="en-US" smtClean="0"/>
              <a:t>1</a:t>
            </a:fld>
            <a:endParaRPr lang="en-US" dirty="0"/>
          </a:p>
        </p:txBody>
      </p:sp>
    </p:spTree>
    <p:extLst>
      <p:ext uri="{BB962C8B-B14F-4D97-AF65-F5344CB8AC3E}">
        <p14:creationId xmlns:p14="http://schemas.microsoft.com/office/powerpoint/2010/main" val="10901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813C7-B180-4078-8309-ED6E4C100740}" type="slidenum">
              <a:rPr lang="en-US" smtClean="0"/>
              <a:t>2</a:t>
            </a:fld>
            <a:endParaRPr lang="en-US" dirty="0"/>
          </a:p>
        </p:txBody>
      </p:sp>
    </p:spTree>
    <p:extLst>
      <p:ext uri="{BB962C8B-B14F-4D97-AF65-F5344CB8AC3E}">
        <p14:creationId xmlns:p14="http://schemas.microsoft.com/office/powerpoint/2010/main" val="2196475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813C7-B180-4078-8309-ED6E4C100740}" type="slidenum">
              <a:rPr lang="en-US" smtClean="0"/>
              <a:t>3</a:t>
            </a:fld>
            <a:endParaRPr lang="en-US" dirty="0"/>
          </a:p>
        </p:txBody>
      </p:sp>
    </p:spTree>
    <p:extLst>
      <p:ext uri="{BB962C8B-B14F-4D97-AF65-F5344CB8AC3E}">
        <p14:creationId xmlns:p14="http://schemas.microsoft.com/office/powerpoint/2010/main" val="200980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12/19/2019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4700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037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607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675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997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2664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941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589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31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156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12/19/2019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398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12/19/2019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0353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hyperlink" Target="https://linked2leadership.wordpress.com/2011/11/17/leadership-kardashian-values/"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hyperlink" Target="http://commons.wikimedia.org/wiki/File:Instagram_logo_2016.sv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s://commons.wikimedia.org/wiki/File:Facebook_logo_36x36.svg" TargetMode="External"/><Relationship Id="rId10" Type="http://schemas.openxmlformats.org/officeDocument/2006/relationships/hyperlink" Target="https://creativecommons.org/licenses/by-sa/3.0/" TargetMode="External"/><Relationship Id="rId4" Type="http://schemas.openxmlformats.org/officeDocument/2006/relationships/image" Target="../media/image6.png"/><Relationship Id="rId9" Type="http://schemas.openxmlformats.org/officeDocument/2006/relationships/hyperlink" Target="https://sdweg.wordpress.com/tag/twitt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hyperlink" Target="https://editoy.com/posts/75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image of empty picture frames on a wall">
            <a:extLst>
              <a:ext uri="{FF2B5EF4-FFF2-40B4-BE49-F238E27FC236}">
                <a16:creationId xmlns:a16="http://schemas.microsoft.com/office/drawing/2014/main" id="{74B1416E-E144-4B0E-9CB1-2137FB57B75D}"/>
              </a:ext>
            </a:extLst>
          </p:cNvPr>
          <p:cNvPicPr>
            <a:picLocks noChangeAspect="1"/>
          </p:cNvPicPr>
          <p:nvPr/>
        </p:nvPicPr>
        <p:blipFill rotWithShape="1">
          <a:blip r:embed="rId3"/>
          <a:srcRect l="787" t="9815" r="8304" b="13286"/>
          <a:stretch/>
        </p:blipFill>
        <p:spPr>
          <a:xfrm>
            <a:off x="2" y="10"/>
            <a:ext cx="12191695" cy="6857990"/>
          </a:xfrm>
          <a:prstGeom prst="rect">
            <a:avLst/>
          </a:prstGeom>
        </p:spPr>
      </p:pic>
      <p:sp>
        <p:nvSpPr>
          <p:cNvPr id="34" name="Rectangle 33">
            <a:extLst>
              <a:ext uri="{FF2B5EF4-FFF2-40B4-BE49-F238E27FC236}">
                <a16:creationId xmlns:a16="http://schemas.microsoft.com/office/drawing/2014/main" id="{A4092ECB-D375-4A85-AD6E-85644D2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BDDBEB-2A0E-4470-BE29-A528A3A60875}"/>
              </a:ext>
            </a:extLst>
          </p:cNvPr>
          <p:cNvSpPr>
            <a:spLocks noGrp="1"/>
          </p:cNvSpPr>
          <p:nvPr>
            <p:ph type="ctrTitle"/>
          </p:nvPr>
        </p:nvSpPr>
        <p:spPr>
          <a:xfrm>
            <a:off x="1196351" y="3236470"/>
            <a:ext cx="6829044" cy="1252601"/>
          </a:xfrm>
        </p:spPr>
        <p:txBody>
          <a:bodyPr>
            <a:normAutofit/>
          </a:bodyPr>
          <a:lstStyle/>
          <a:p>
            <a:r>
              <a:rPr lang="en-US" sz="4100" dirty="0">
                <a:solidFill>
                  <a:srgbClr val="FFFFFE"/>
                </a:solidFill>
              </a:rPr>
              <a:t>Digital footprint</a:t>
            </a:r>
          </a:p>
        </p:txBody>
      </p:sp>
      <p:sp>
        <p:nvSpPr>
          <p:cNvPr id="3" name="Subtitle 2">
            <a:extLst>
              <a:ext uri="{FF2B5EF4-FFF2-40B4-BE49-F238E27FC236}">
                <a16:creationId xmlns:a16="http://schemas.microsoft.com/office/drawing/2014/main" id="{1D090625-51CE-4ECB-81A4-C4905F3FBFE9}"/>
              </a:ext>
            </a:extLst>
          </p:cNvPr>
          <p:cNvSpPr>
            <a:spLocks noGrp="1"/>
          </p:cNvSpPr>
          <p:nvPr>
            <p:ph type="subTitle" idx="1"/>
          </p:nvPr>
        </p:nvSpPr>
        <p:spPr>
          <a:xfrm>
            <a:off x="1196350" y="4784894"/>
            <a:ext cx="6829043" cy="716529"/>
          </a:xfrm>
        </p:spPr>
        <p:txBody>
          <a:bodyPr vert="horz" lIns="91440" tIns="91440" rIns="91440" bIns="91440" rtlCol="0" anchor="t">
            <a:normAutofit/>
          </a:bodyPr>
          <a:lstStyle/>
          <a:p>
            <a:r>
              <a:rPr lang="en-US" sz="1600" dirty="0">
                <a:solidFill>
                  <a:schemeClr val="bg2"/>
                </a:solidFill>
              </a:rPr>
              <a:t>Kim Kardashian</a:t>
            </a:r>
          </a:p>
        </p:txBody>
      </p:sp>
      <p:cxnSp>
        <p:nvCxnSpPr>
          <p:cNvPr id="36" name="Straight Connector 35">
            <a:extLst>
              <a:ext uri="{FF2B5EF4-FFF2-40B4-BE49-F238E27FC236}">
                <a16:creationId xmlns:a16="http://schemas.microsoft.com/office/drawing/2014/main" id="{B6C1711D-6DAC-4FE1-B7B6-AC8A81B84C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0525" y="4666480"/>
            <a:ext cx="68290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101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6" name="Rectangle 108">
            <a:extLst>
              <a:ext uri="{FF2B5EF4-FFF2-40B4-BE49-F238E27FC236}">
                <a16:creationId xmlns:a16="http://schemas.microsoft.com/office/drawing/2014/main" id="{E02DA677-C58A-4FCE-A9A0-E66A42EBD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7" name="Picture 110">
            <a:extLst>
              <a:ext uri="{FF2B5EF4-FFF2-40B4-BE49-F238E27FC236}">
                <a16:creationId xmlns:a16="http://schemas.microsoft.com/office/drawing/2014/main" id="{9D85B319-9C30-4D92-B664-CA444ECD79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8" name="Straight Connector 112">
            <a:extLst>
              <a:ext uri="{FF2B5EF4-FFF2-40B4-BE49-F238E27FC236}">
                <a16:creationId xmlns:a16="http://schemas.microsoft.com/office/drawing/2014/main" id="{D7573C1E-3785-43C9-A262-1DA9DF97F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14">
            <a:extLst>
              <a:ext uri="{FF2B5EF4-FFF2-40B4-BE49-F238E27FC236}">
                <a16:creationId xmlns:a16="http://schemas.microsoft.com/office/drawing/2014/main" id="{885D4A50-6846-431E-A61E-5C6DC099CF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Picture 7" descr="A person wearing a black shirt&#10;&#10;Description generated with very high confidence">
            <a:extLst>
              <a:ext uri="{FF2B5EF4-FFF2-40B4-BE49-F238E27FC236}">
                <a16:creationId xmlns:a16="http://schemas.microsoft.com/office/drawing/2014/main" id="{AA2E63E6-EB5E-4324-8761-623956EF5066}"/>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490" r="-2" b="738"/>
          <a:stretch/>
        </p:blipFill>
        <p:spPr>
          <a:xfrm>
            <a:off x="2" y="10"/>
            <a:ext cx="4634681" cy="6857990"/>
          </a:xfrm>
          <a:prstGeom prst="rect">
            <a:avLst/>
          </a:prstGeom>
        </p:spPr>
      </p:pic>
      <p:pic>
        <p:nvPicPr>
          <p:cNvPr id="6" name="Picture Placeholder 5" descr="abstract art print">
            <a:extLst>
              <a:ext uri="{FF2B5EF4-FFF2-40B4-BE49-F238E27FC236}">
                <a16:creationId xmlns:a16="http://schemas.microsoft.com/office/drawing/2014/main" id="{65EB9C0E-82E1-4B5B-A48D-C50A96A0164A}"/>
              </a:ext>
            </a:extLst>
          </p:cNvPr>
          <p:cNvPicPr>
            <a:picLocks noGrp="1" noChangeAspect="1"/>
          </p:cNvPicPr>
          <p:nvPr>
            <p:ph type="pic" idx="1"/>
          </p:nvPr>
        </p:nvPicPr>
        <p:blipFill rotWithShape="1">
          <a:blip r:embed="rId6"/>
          <a:srcRect r="-2" b="9233"/>
          <a:stretch/>
        </p:blipFill>
        <p:spPr>
          <a:xfrm>
            <a:off x="4634683" y="10"/>
            <a:ext cx="7555777" cy="6857990"/>
          </a:xfrm>
          <a:prstGeom prst="rect">
            <a:avLst/>
          </a:prstGeom>
        </p:spPr>
      </p:pic>
      <p:sp>
        <p:nvSpPr>
          <p:cNvPr id="112" name="Rectangle 116">
            <a:extLst>
              <a:ext uri="{FF2B5EF4-FFF2-40B4-BE49-F238E27FC236}">
                <a16:creationId xmlns:a16="http://schemas.microsoft.com/office/drawing/2014/main" id="{15776917-FBDE-41A0-9D35-35F5899C6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1704" y="639571"/>
            <a:ext cx="5710296" cy="5572810"/>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4" name="Straight Connector 118">
            <a:extLst>
              <a:ext uri="{FF2B5EF4-FFF2-40B4-BE49-F238E27FC236}">
                <a16:creationId xmlns:a16="http://schemas.microsoft.com/office/drawing/2014/main" id="{03C0BB23-A36D-44C7-8D99-99C77C2E7A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40846" y="1847088"/>
            <a:ext cx="4226382" cy="0"/>
          </a:xfrm>
          <a:prstGeom prst="line">
            <a:avLst/>
          </a:prstGeom>
          <a:ln w="31750">
            <a:solidFill>
              <a:srgbClr val="F83300"/>
            </a:solidFill>
          </a:ln>
        </p:spPr>
        <p:style>
          <a:lnRef idx="3">
            <a:schemeClr val="accent1"/>
          </a:lnRef>
          <a:fillRef idx="0">
            <a:schemeClr val="accent1"/>
          </a:fillRef>
          <a:effectRef idx="2">
            <a:schemeClr val="accent1"/>
          </a:effectRef>
          <a:fontRef idx="minor">
            <a:schemeClr val="tx1"/>
          </a:fontRef>
        </p:style>
      </p:cxnSp>
      <p:sp>
        <p:nvSpPr>
          <p:cNvPr id="63" name="Title 1">
            <a:extLst>
              <a:ext uri="{FF2B5EF4-FFF2-40B4-BE49-F238E27FC236}">
                <a16:creationId xmlns:a16="http://schemas.microsoft.com/office/drawing/2014/main" id="{69F1744A-CA11-44DA-AE09-C24B436C1B4F}"/>
              </a:ext>
            </a:extLst>
          </p:cNvPr>
          <p:cNvSpPr>
            <a:spLocks noGrp="1"/>
          </p:cNvSpPr>
          <p:nvPr>
            <p:ph type="title"/>
          </p:nvPr>
        </p:nvSpPr>
        <p:spPr>
          <a:xfrm>
            <a:off x="6640847" y="804519"/>
            <a:ext cx="4226381" cy="1049235"/>
          </a:xfrm>
        </p:spPr>
        <p:txBody>
          <a:bodyPr vert="horz" lIns="91440" tIns="45720" rIns="91440" bIns="45720" rtlCol="0" anchor="t">
            <a:normAutofit/>
          </a:bodyPr>
          <a:lstStyle/>
          <a:p>
            <a:r>
              <a:rPr lang="en-US" dirty="0">
                <a:solidFill>
                  <a:srgbClr val="FFFFFE"/>
                </a:solidFill>
              </a:rPr>
              <a:t>Kim </a:t>
            </a:r>
            <a:r>
              <a:rPr lang="en-US">
                <a:solidFill>
                  <a:srgbClr val="FFFFFE"/>
                </a:solidFill>
              </a:rPr>
              <a:t>Kardashian</a:t>
            </a:r>
            <a:endParaRPr lang="en-US" dirty="0">
              <a:solidFill>
                <a:srgbClr val="FFFFFE"/>
              </a:solidFill>
            </a:endParaRPr>
          </a:p>
        </p:txBody>
      </p:sp>
      <p:sp>
        <p:nvSpPr>
          <p:cNvPr id="30" name="TextBox 29">
            <a:extLst>
              <a:ext uri="{FF2B5EF4-FFF2-40B4-BE49-F238E27FC236}">
                <a16:creationId xmlns:a16="http://schemas.microsoft.com/office/drawing/2014/main" id="{ADD7526B-8805-46EA-819C-005CA91E0078}"/>
              </a:ext>
            </a:extLst>
          </p:cNvPr>
          <p:cNvSpPr txBox="1"/>
          <p:nvPr/>
        </p:nvSpPr>
        <p:spPr>
          <a:xfrm>
            <a:off x="6640847" y="2015732"/>
            <a:ext cx="4226381" cy="402642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defTabSz="914400">
              <a:lnSpc>
                <a:spcPct val="120000"/>
              </a:lnSpc>
              <a:spcAft>
                <a:spcPts val="600"/>
              </a:spcAft>
              <a:buClr>
                <a:srgbClr val="F83300"/>
              </a:buClr>
              <a:buSzPct val="100000"/>
              <a:buFont typeface="Arial" panose="020B0604020202020204" pitchFamily="34" charset="0"/>
              <a:buChar char="•"/>
            </a:pPr>
            <a:r>
              <a:rPr lang="en-US">
                <a:solidFill>
                  <a:srgbClr val="FFFFFE"/>
                </a:solidFill>
              </a:rPr>
              <a:t>Kim Kardashian an American media personality, model, businesswoman, socialite and actress with a huge digital footprint. Kim Kardashian posts and updates her location daily on medias like Instagram, twitter and Facebook.</a:t>
            </a:r>
          </a:p>
        </p:txBody>
      </p:sp>
    </p:spTree>
    <p:extLst>
      <p:ext uri="{BB962C8B-B14F-4D97-AF65-F5344CB8AC3E}">
        <p14:creationId xmlns:p14="http://schemas.microsoft.com/office/powerpoint/2010/main" val="825492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E02DA677-C58A-4FCE-A9A0-E66A42EBD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4" name="Picture 73">
            <a:extLst>
              <a:ext uri="{FF2B5EF4-FFF2-40B4-BE49-F238E27FC236}">
                <a16:creationId xmlns:a16="http://schemas.microsoft.com/office/drawing/2014/main" id="{9D85B319-9C30-4D92-B664-CA444ECD79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6" name="Straight Connector 75">
            <a:extLst>
              <a:ext uri="{FF2B5EF4-FFF2-40B4-BE49-F238E27FC236}">
                <a16:creationId xmlns:a16="http://schemas.microsoft.com/office/drawing/2014/main" id="{D7573C1E-3785-43C9-A262-1DA9DF97F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85D4A50-6846-431E-A61E-5C6DC099CF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0" name="Rectangle 79">
            <a:extLst>
              <a:ext uri="{FF2B5EF4-FFF2-40B4-BE49-F238E27FC236}">
                <a16:creationId xmlns:a16="http://schemas.microsoft.com/office/drawing/2014/main" id="{7B9D7F38-148C-4833-BBC3-26DF32830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F4058CC4-E5A0-4BA9-9528-C5053A69D4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3523712" cy="0"/>
          </a:xfrm>
          <a:prstGeom prst="line">
            <a:avLst/>
          </a:prstGeom>
          <a:ln w="31750">
            <a:solidFill>
              <a:srgbClr val="3B656F"/>
            </a:solidFill>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0EA25782-BD92-45C9-A8FE-5E3488DF3DA3}"/>
              </a:ext>
            </a:extLst>
          </p:cNvPr>
          <p:cNvSpPr>
            <a:spLocks noGrp="1"/>
          </p:cNvSpPr>
          <p:nvPr>
            <p:ph type="title"/>
          </p:nvPr>
        </p:nvSpPr>
        <p:spPr>
          <a:xfrm>
            <a:off x="1451580" y="804519"/>
            <a:ext cx="3525184" cy="1049235"/>
          </a:xfrm>
        </p:spPr>
        <p:txBody>
          <a:bodyPr vert="horz" lIns="91440" tIns="45720" rIns="91440" bIns="45720" rtlCol="0" anchor="t">
            <a:normAutofit/>
          </a:bodyPr>
          <a:lstStyle/>
          <a:p>
            <a:r>
              <a:rPr lang="en-US"/>
              <a:t>Privacy</a:t>
            </a:r>
          </a:p>
        </p:txBody>
      </p:sp>
      <p:sp>
        <p:nvSpPr>
          <p:cNvPr id="84" name="Rectangle 83">
            <a:extLst>
              <a:ext uri="{FF2B5EF4-FFF2-40B4-BE49-F238E27FC236}">
                <a16:creationId xmlns:a16="http://schemas.microsoft.com/office/drawing/2014/main" id="{B0B24C04-FEDE-4E91-A8C6-C92FF3E7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TextBox 13">
            <a:extLst>
              <a:ext uri="{FF2B5EF4-FFF2-40B4-BE49-F238E27FC236}">
                <a16:creationId xmlns:a16="http://schemas.microsoft.com/office/drawing/2014/main" id="{0686BB0F-2C83-424D-A12A-CFD59C8D837A}"/>
              </a:ext>
            </a:extLst>
          </p:cNvPr>
          <p:cNvSpPr txBox="1"/>
          <p:nvPr/>
        </p:nvSpPr>
        <p:spPr>
          <a:xfrm>
            <a:off x="1451580" y="2015732"/>
            <a:ext cx="3525184" cy="345061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defTabSz="914400">
              <a:lnSpc>
                <a:spcPct val="120000"/>
              </a:lnSpc>
              <a:spcAft>
                <a:spcPts val="600"/>
              </a:spcAft>
              <a:buClr>
                <a:srgbClr val="3B656F"/>
              </a:buClr>
              <a:buSzPct val="100000"/>
              <a:buFont typeface="Arial" panose="020B0604020202020204" pitchFamily="34" charset="0"/>
              <a:buChar char="•"/>
            </a:pPr>
            <a:r>
              <a:rPr lang="en-US" dirty="0"/>
              <a:t>On instagram, Kim Kardasians account is fully accesible by anyone. Even people without accounts on instagram can see her public images. She has also had trouble with her account on twitter and her email, which were both toyed with by a </a:t>
            </a:r>
            <a:r>
              <a:rPr lang="en-US"/>
              <a:t>hacker.</a:t>
            </a:r>
          </a:p>
        </p:txBody>
      </p:sp>
      <p:grpSp>
        <p:nvGrpSpPr>
          <p:cNvPr id="86" name="Group 85">
            <a:extLst>
              <a:ext uri="{FF2B5EF4-FFF2-40B4-BE49-F238E27FC236}">
                <a16:creationId xmlns:a16="http://schemas.microsoft.com/office/drawing/2014/main" id="{238BED98-596B-4726-8ACA-5C02C6BE4B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87" name="Rectangle 86">
              <a:extLst>
                <a:ext uri="{FF2B5EF4-FFF2-40B4-BE49-F238E27FC236}">
                  <a16:creationId xmlns:a16="http://schemas.microsoft.com/office/drawing/2014/main" id="{87CCA6B1-1F36-457A-9FEF-10BB9B664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9CB1B585-17A1-4522-B135-45ACBDA6A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7" descr="A picture containing drawing&#10;&#10;Description generated with very high confidence">
            <a:extLst>
              <a:ext uri="{FF2B5EF4-FFF2-40B4-BE49-F238E27FC236}">
                <a16:creationId xmlns:a16="http://schemas.microsoft.com/office/drawing/2014/main" id="{732993A2-9DB9-4ACA-8B54-8370440D893E}"/>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36724" r="3029" b="2"/>
          <a:stretch/>
        </p:blipFill>
        <p:spPr>
          <a:xfrm>
            <a:off x="6094411" y="1116346"/>
            <a:ext cx="2328669" cy="3865108"/>
          </a:xfrm>
          <a:prstGeom prst="rect">
            <a:avLst/>
          </a:prstGeom>
        </p:spPr>
      </p:pic>
      <p:pic>
        <p:nvPicPr>
          <p:cNvPr id="23" name="Picture 23" descr="A picture containing drawing&#10;&#10;Description generated with very high confidence">
            <a:extLst>
              <a:ext uri="{FF2B5EF4-FFF2-40B4-BE49-F238E27FC236}">
                <a16:creationId xmlns:a16="http://schemas.microsoft.com/office/drawing/2014/main" id="{DBC62723-028D-46EC-B4F7-F0013AD3E6D3}"/>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1213" r="1174" b="3"/>
          <a:stretch/>
        </p:blipFill>
        <p:spPr>
          <a:xfrm>
            <a:off x="8586806" y="1124571"/>
            <a:ext cx="2328670" cy="2385520"/>
          </a:xfrm>
          <a:prstGeom prst="rect">
            <a:avLst/>
          </a:prstGeom>
        </p:spPr>
      </p:pic>
      <p:sp>
        <p:nvSpPr>
          <p:cNvPr id="90" name="Rectangle 89">
            <a:extLst>
              <a:ext uri="{FF2B5EF4-FFF2-40B4-BE49-F238E27FC236}">
                <a16:creationId xmlns:a16="http://schemas.microsoft.com/office/drawing/2014/main" id="{5C316D40-A8BD-4ABA-B724-595C08C1A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3174" y="3674937"/>
            <a:ext cx="2332302" cy="1305707"/>
          </a:xfrm>
          <a:prstGeom prst="rect">
            <a:avLst/>
          </a:prstGeom>
          <a:solidFill>
            <a:srgbClr val="3B6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9" descr="A close up of a logo&#10;&#10;Description generated with high confidence">
            <a:extLst>
              <a:ext uri="{FF2B5EF4-FFF2-40B4-BE49-F238E27FC236}">
                <a16:creationId xmlns:a16="http://schemas.microsoft.com/office/drawing/2014/main" id="{E6C0BDB3-1AE2-4FE8-873D-C5442A762015}"/>
              </a:ext>
            </a:extLst>
          </p:cNvPr>
          <p:cNvPicPr>
            <a:picLocks noGrp="1" noChangeAspect="1"/>
          </p:cNvPicPr>
          <p:nvPr>
            <p:ph sz="half" idx="2"/>
          </p:nvPr>
        </p:nvPicPr>
        <p:blipFill rotWithShape="1">
          <a:blip r:embed="rId8">
            <a:extLst>
              <a:ext uri="{837473B0-CC2E-450A-ABE3-18F120FF3D39}">
                <a1611:picAttrSrcUrl xmlns:a1611="http://schemas.microsoft.com/office/drawing/2016/11/main" r:id="rId9"/>
              </a:ext>
            </a:extLst>
          </a:blip>
          <a:srcRect t="21622" r="4" b="22397"/>
          <a:stretch/>
        </p:blipFill>
        <p:spPr>
          <a:xfrm>
            <a:off x="8583174" y="3674937"/>
            <a:ext cx="2332302" cy="1305707"/>
          </a:xfrm>
          <a:prstGeom prst="rect">
            <a:avLst/>
          </a:prstGeom>
        </p:spPr>
      </p:pic>
      <p:pic>
        <p:nvPicPr>
          <p:cNvPr id="92" name="Picture 91">
            <a:extLst>
              <a:ext uri="{FF2B5EF4-FFF2-40B4-BE49-F238E27FC236}">
                <a16:creationId xmlns:a16="http://schemas.microsoft.com/office/drawing/2014/main" id="{CB8D4351-0057-4653-A4AC-94C6C2512E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4" name="Straight Connector 93">
            <a:extLst>
              <a:ext uri="{FF2B5EF4-FFF2-40B4-BE49-F238E27FC236}">
                <a16:creationId xmlns:a16="http://schemas.microsoft.com/office/drawing/2014/main" id="{D3905F8D-039A-4FF7-82D8-7B34962E2E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809BBD3-1029-4CE7-BA25-B1D18D066449}"/>
              </a:ext>
            </a:extLst>
          </p:cNvPr>
          <p:cNvSpPr txBox="1"/>
          <p:nvPr/>
        </p:nvSpPr>
        <p:spPr>
          <a:xfrm>
            <a:off x="9772748" y="6870700"/>
            <a:ext cx="241925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019627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137C055C-D731-4B5F-9DF7-560BEE3465D7}"/>
              </a:ext>
            </a:extLst>
          </p:cNvPr>
          <p:cNvSpPr>
            <a:spLocks noGrp="1"/>
          </p:cNvSpPr>
          <p:nvPr>
            <p:ph type="title"/>
          </p:nvPr>
        </p:nvSpPr>
        <p:spPr>
          <a:xfrm>
            <a:off x="1451580" y="804520"/>
            <a:ext cx="4176511" cy="1049235"/>
          </a:xfrm>
        </p:spPr>
        <p:txBody>
          <a:bodyPr vert="horz" lIns="91440" tIns="45720" rIns="91440" bIns="45720" rtlCol="0" anchor="t">
            <a:normAutofit/>
          </a:bodyPr>
          <a:lstStyle/>
          <a:p>
            <a:r>
              <a:rPr lang="en-US"/>
              <a:t>Infromation</a:t>
            </a:r>
          </a:p>
        </p:txBody>
      </p:sp>
      <p:sp>
        <p:nvSpPr>
          <p:cNvPr id="22" name="Rectangle 21">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2D5EFE81-8820-44DC-85E4-4DC3B3ED4B29}"/>
              </a:ext>
            </a:extLst>
          </p:cNvPr>
          <p:cNvSpPr>
            <a:spLocks noGrp="1"/>
          </p:cNvSpPr>
          <p:nvPr>
            <p:ph sz="half" idx="1"/>
          </p:nvPr>
        </p:nvSpPr>
        <p:spPr>
          <a:xfrm>
            <a:off x="1451581" y="2015732"/>
            <a:ext cx="4172212" cy="3450613"/>
          </a:xfrm>
        </p:spPr>
        <p:txBody>
          <a:bodyPr vert="horz" lIns="91440" tIns="45720" rIns="91440" bIns="45720" rtlCol="0" anchor="t">
            <a:normAutofit/>
          </a:bodyPr>
          <a:lstStyle/>
          <a:p>
            <a:r>
              <a:rPr lang="en-US"/>
              <a:t>Kim Kardashian does show people shes close to in her photos and shows places she been indirectly in the background, but she does not purpusly share her location to her followers directly. Kim Kardashian also advertises clothing in pictures poseing on her instagram.</a:t>
            </a:r>
          </a:p>
        </p:txBody>
      </p:sp>
      <p:pic>
        <p:nvPicPr>
          <p:cNvPr id="5" name="Picture 5" descr="A close up of a logo&#10;&#10;Description generated with high confidence">
            <a:extLst>
              <a:ext uri="{FF2B5EF4-FFF2-40B4-BE49-F238E27FC236}">
                <a16:creationId xmlns:a16="http://schemas.microsoft.com/office/drawing/2014/main" id="{395652BC-8DD7-46A0-B0C2-9310B55173BB}"/>
              </a:ext>
            </a:extLst>
          </p:cNvPr>
          <p:cNvPicPr>
            <a:picLocks noChangeAspect="1"/>
          </p:cNvPicPr>
          <p:nvPr/>
        </p:nvPicPr>
        <p:blipFill>
          <a:blip r:embed="rId3"/>
          <a:stretch>
            <a:fillRect/>
          </a:stretch>
        </p:blipFill>
        <p:spPr>
          <a:xfrm>
            <a:off x="6244251" y="805583"/>
            <a:ext cx="4660762" cy="4660762"/>
          </a:xfrm>
          <a:prstGeom prst="rect">
            <a:avLst/>
          </a:prstGeom>
        </p:spPr>
      </p:pic>
      <p:pic>
        <p:nvPicPr>
          <p:cNvPr id="24" name="Picture 23">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054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2" name="Picture 3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3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8" name="Rectangle 37">
            <a:extLst>
              <a:ext uri="{FF2B5EF4-FFF2-40B4-BE49-F238E27FC236}">
                <a16:creationId xmlns:a16="http://schemas.microsoft.com/office/drawing/2014/main" id="{315B18DF-1A4F-456F-8E0E-8CFE4C808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334CD9B-39EA-42AE-8A1F-0D40028F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D8A54C32-6356-4E6D-9292-1494D1AE70D2}"/>
              </a:ext>
            </a:extLst>
          </p:cNvPr>
          <p:cNvSpPr>
            <a:spLocks noGrp="1"/>
          </p:cNvSpPr>
          <p:nvPr>
            <p:ph type="title"/>
          </p:nvPr>
        </p:nvSpPr>
        <p:spPr>
          <a:xfrm>
            <a:off x="1452616" y="962902"/>
            <a:ext cx="3525640" cy="2380828"/>
          </a:xfrm>
        </p:spPr>
        <p:txBody>
          <a:bodyPr vert="horz" lIns="91440" tIns="45720" rIns="91440" bIns="0" rtlCol="0" anchor="b">
            <a:normAutofit/>
          </a:bodyPr>
          <a:lstStyle/>
          <a:p>
            <a:r>
              <a:rPr lang="en-US" sz="4100"/>
              <a:t>Oversharer?</a:t>
            </a:r>
          </a:p>
        </p:txBody>
      </p:sp>
      <p:sp>
        <p:nvSpPr>
          <p:cNvPr id="3" name="Content Placeholder 2">
            <a:extLst>
              <a:ext uri="{FF2B5EF4-FFF2-40B4-BE49-F238E27FC236}">
                <a16:creationId xmlns:a16="http://schemas.microsoft.com/office/drawing/2014/main" id="{4F1732C8-AC72-4869-8B58-B36700B4DD3E}"/>
              </a:ext>
            </a:extLst>
          </p:cNvPr>
          <p:cNvSpPr>
            <a:spLocks noGrp="1"/>
          </p:cNvSpPr>
          <p:nvPr>
            <p:ph sz="half" idx="1"/>
          </p:nvPr>
        </p:nvSpPr>
        <p:spPr>
          <a:xfrm>
            <a:off x="1452617" y="3531204"/>
            <a:ext cx="3521499" cy="1610643"/>
          </a:xfrm>
        </p:spPr>
        <p:txBody>
          <a:bodyPr vert="horz" lIns="91440" tIns="91440" rIns="91440" bIns="91440" rtlCol="0">
            <a:normAutofit/>
          </a:bodyPr>
          <a:lstStyle/>
          <a:p>
            <a:pPr marL="0" indent="0">
              <a:buNone/>
            </a:pPr>
            <a:r>
              <a:rPr lang="en-US" sz="1600" cap="all"/>
              <a:t>This celebrity does fit as an oversharer</a:t>
            </a:r>
          </a:p>
        </p:txBody>
      </p:sp>
      <p:cxnSp>
        <p:nvCxnSpPr>
          <p:cNvPr id="42" name="Straight Connector 41">
            <a:extLst>
              <a:ext uri="{FF2B5EF4-FFF2-40B4-BE49-F238E27FC236}">
                <a16:creationId xmlns:a16="http://schemas.microsoft.com/office/drawing/2014/main" id="{E7C3AE2A-04FA-4B67-9C14-0D990CA6AE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352149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44" name="Group 43">
            <a:extLst>
              <a:ext uri="{FF2B5EF4-FFF2-40B4-BE49-F238E27FC236}">
                <a16:creationId xmlns:a16="http://schemas.microsoft.com/office/drawing/2014/main" id="{24C6E9FA-459B-47A6-93ED-A57860553C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45" name="Rectangle 44">
              <a:extLst>
                <a:ext uri="{FF2B5EF4-FFF2-40B4-BE49-F238E27FC236}">
                  <a16:creationId xmlns:a16="http://schemas.microsoft.com/office/drawing/2014/main" id="{47C1C93F-E23C-45AE-9DA2-42554BD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18F65DC-4B7C-4988-82E8-131C26140C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4" descr="A circuit board&#10;&#10;Description generated with very high confidence">
            <a:extLst>
              <a:ext uri="{FF2B5EF4-FFF2-40B4-BE49-F238E27FC236}">
                <a16:creationId xmlns:a16="http://schemas.microsoft.com/office/drawing/2014/main" id="{FF9D3B81-1D14-4229-848D-157FE7865401}"/>
              </a:ext>
            </a:extLst>
          </p:cNvPr>
          <p:cNvPicPr>
            <a:picLocks noChangeAspect="1"/>
          </p:cNvPicPr>
          <p:nvPr/>
        </p:nvPicPr>
        <p:blipFill rotWithShape="1">
          <a:blip r:embed="rId3"/>
          <a:srcRect l="12026" r="4729"/>
          <a:stretch/>
        </p:blipFill>
        <p:spPr>
          <a:xfrm>
            <a:off x="6093926" y="1116345"/>
            <a:ext cx="4821551" cy="3866172"/>
          </a:xfrm>
          <a:prstGeom prst="rect">
            <a:avLst/>
          </a:prstGeom>
        </p:spPr>
      </p:pic>
      <p:pic>
        <p:nvPicPr>
          <p:cNvPr id="48" name="Picture 47">
            <a:extLst>
              <a:ext uri="{FF2B5EF4-FFF2-40B4-BE49-F238E27FC236}">
                <a16:creationId xmlns:a16="http://schemas.microsoft.com/office/drawing/2014/main" id="{8E7CFEF1-65E1-4CEE-91CA-B6B73B84BC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0" name="Straight Connector 49">
            <a:extLst>
              <a:ext uri="{FF2B5EF4-FFF2-40B4-BE49-F238E27FC236}">
                <a16:creationId xmlns:a16="http://schemas.microsoft.com/office/drawing/2014/main" id="{FCA742D8-7814-4F8A-AEF8-1857FB21F0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136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8" name="Picture 3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4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drawing&#10;&#10;Description generated with very high confidence">
            <a:extLst>
              <a:ext uri="{FF2B5EF4-FFF2-40B4-BE49-F238E27FC236}">
                <a16:creationId xmlns:a16="http://schemas.microsoft.com/office/drawing/2014/main" id="{3CF72F33-CE38-460F-ACA1-6F390FC262C1}"/>
              </a:ext>
            </a:extLst>
          </p:cNvPr>
          <p:cNvPicPr>
            <a:picLocks noChangeAspect="1"/>
          </p:cNvPicPr>
          <p:nvPr/>
        </p:nvPicPr>
        <p:blipFill rotWithShape="1">
          <a:blip r:embed="rId3">
            <a:alphaModFix amt="50000"/>
            <a:extLst>
              <a:ext uri="{837473B0-CC2E-450A-ABE3-18F120FF3D39}">
                <a1611:picAttrSrcUrl xmlns:a1611="http://schemas.microsoft.com/office/drawing/2016/11/main" r:id="rId4"/>
              </a:ext>
            </a:extLst>
          </a:blip>
          <a:srcRect l="850" r="1153"/>
          <a:stretch/>
        </p:blipFill>
        <p:spPr>
          <a:xfrm>
            <a:off x="305" y="10"/>
            <a:ext cx="12191695" cy="6857990"/>
          </a:xfrm>
          <a:prstGeom prst="rect">
            <a:avLst/>
          </a:prstGeom>
        </p:spPr>
      </p:pic>
      <p:sp>
        <p:nvSpPr>
          <p:cNvPr id="4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50" name="Rectangle 4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8A54C32-6356-4E6D-9292-1494D1AE70D2}"/>
              </a:ext>
            </a:extLst>
          </p:cNvPr>
          <p:cNvSpPr>
            <a:spLocks noGrp="1"/>
          </p:cNvSpPr>
          <p:nvPr>
            <p:ph type="title"/>
          </p:nvPr>
        </p:nvSpPr>
        <p:spPr>
          <a:xfrm>
            <a:off x="1130271" y="1193800"/>
            <a:ext cx="3193050" cy="4699000"/>
          </a:xfrm>
        </p:spPr>
        <p:txBody>
          <a:bodyPr vert="horz" lIns="91440" tIns="45720" rIns="91440" bIns="45720" rtlCol="0" anchor="ctr">
            <a:normAutofit/>
          </a:bodyPr>
          <a:lstStyle/>
          <a:p>
            <a:r>
              <a:rPr lang="en-US"/>
              <a:t>Advice</a:t>
            </a:r>
            <a:endParaRPr lang="en-US" dirty="0"/>
          </a:p>
        </p:txBody>
      </p:sp>
      <p:cxnSp>
        <p:nvCxnSpPr>
          <p:cNvPr id="52" name="Straight Connector 5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F1732C8-AC72-4869-8B58-B36700B4DD3E}"/>
              </a:ext>
            </a:extLst>
          </p:cNvPr>
          <p:cNvSpPr>
            <a:spLocks noGrp="1"/>
          </p:cNvSpPr>
          <p:nvPr>
            <p:ph sz="half" idx="1"/>
          </p:nvPr>
        </p:nvSpPr>
        <p:spPr>
          <a:xfrm>
            <a:off x="4976636" y="1193800"/>
            <a:ext cx="6085091" cy="4699000"/>
          </a:xfrm>
        </p:spPr>
        <p:txBody>
          <a:bodyPr vert="horz" lIns="91440" tIns="45720" rIns="91440" bIns="45720" rtlCol="0" anchor="ctr">
            <a:normAutofit/>
          </a:bodyPr>
          <a:lstStyle/>
          <a:p>
            <a:r>
              <a:rPr lang="en-US"/>
              <a:t>My advice would be, to make her account more private, allowing her followers only to view her photos.</a:t>
            </a:r>
            <a:endParaRPr lang="en-US" dirty="0"/>
          </a:p>
          <a:p>
            <a:r>
              <a:rPr lang="en-US"/>
              <a:t>Manage the inforomation she shares with her followers, like her close friends, location and events.</a:t>
            </a:r>
            <a:endParaRPr lang="en-US" dirty="0"/>
          </a:p>
          <a:p>
            <a:endParaRPr lang="en-US" dirty="0"/>
          </a:p>
        </p:txBody>
      </p:sp>
      <p:sp>
        <p:nvSpPr>
          <p:cNvPr id="5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25134703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2B2571-5DE7-4F14-89C6-6B8F7498DB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4C44A2-CEA4-4D9B-A98F-3E7DAE23558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32EE6184-4D28-4C96-8D88-AD689A24DE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36</Words>
  <Application>Microsoft Office PowerPoint</Application>
  <PresentationFormat>Widescreen</PresentationFormat>
  <Paragraphs>17</Paragraphs>
  <Slides>6</Slides>
  <Notes>3</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Gallery</vt:lpstr>
      <vt:lpstr>Digital footprint</vt:lpstr>
      <vt:lpstr>Kim Kardashian</vt:lpstr>
      <vt:lpstr>Privacy</vt:lpstr>
      <vt:lpstr>Infromation</vt:lpstr>
      <vt:lpstr>Oversharer?</vt:lpstr>
      <vt:lpstr>Advice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Maker Gallery Design</dc:title>
  <dc:creator/>
  <cp:lastModifiedBy/>
  <cp:revision>291</cp:revision>
  <dcterms:created xsi:type="dcterms:W3CDTF">2019-12-20T04:21:29Z</dcterms:created>
  <dcterms:modified xsi:type="dcterms:W3CDTF">2019-12-20T07:18:03Z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