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60"/>
  </p:normalViewPr>
  <p:slideViewPr>
    <p:cSldViewPr snapToGrid="0" snapToObjects="1">
      <p:cViewPr varScale="1">
        <p:scale>
          <a:sx n="90" d="100"/>
          <a:sy n="90" d="100"/>
        </p:scale>
        <p:origin x="232"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33716D-F0E6-40D1-85CD-A08553821FBD}" type="doc">
      <dgm:prSet loTypeId="urn:microsoft.com/office/officeart/2005/8/layout/vList2" loCatId="list" qsTypeId="urn:microsoft.com/office/officeart/2005/8/quickstyle/simple2" qsCatId="simple" csTypeId="urn:microsoft.com/office/officeart/2005/8/colors/accent3_2" csCatId="accent3"/>
      <dgm:spPr/>
      <dgm:t>
        <a:bodyPr/>
        <a:lstStyle/>
        <a:p>
          <a:endParaRPr lang="en-US"/>
        </a:p>
      </dgm:t>
    </dgm:pt>
    <dgm:pt modelId="{FF0D8BC0-FF8B-41AA-A184-814CA742F62F}">
      <dgm:prSet/>
      <dgm:spPr/>
      <dgm:t>
        <a:bodyPr/>
        <a:lstStyle/>
        <a:p>
          <a:r>
            <a:rPr lang="en-US"/>
            <a:t>James Charles’s social media accounts are all public and are free to follow or watch. Anyone can access them easily. </a:t>
          </a:r>
        </a:p>
      </dgm:t>
    </dgm:pt>
    <dgm:pt modelId="{7282CB95-30CC-41B4-ABB6-8A3557AC9B33}" type="parTrans" cxnId="{3E7D4D3C-63AF-446F-9FDF-451B1C79003A}">
      <dgm:prSet/>
      <dgm:spPr/>
      <dgm:t>
        <a:bodyPr/>
        <a:lstStyle/>
        <a:p>
          <a:endParaRPr lang="en-US"/>
        </a:p>
      </dgm:t>
    </dgm:pt>
    <dgm:pt modelId="{F55E3DD8-0C3B-44F4-808E-81C55D025D4B}" type="sibTrans" cxnId="{3E7D4D3C-63AF-446F-9FDF-451B1C79003A}">
      <dgm:prSet/>
      <dgm:spPr/>
      <dgm:t>
        <a:bodyPr/>
        <a:lstStyle/>
        <a:p>
          <a:endParaRPr lang="en-US"/>
        </a:p>
      </dgm:t>
    </dgm:pt>
    <dgm:pt modelId="{248CB0A2-C8CE-4743-9C0F-E93E774E9CAA}">
      <dgm:prSet/>
      <dgm:spPr/>
      <dgm:t>
        <a:bodyPr/>
        <a:lstStyle/>
        <a:p>
          <a:r>
            <a:rPr lang="en-US"/>
            <a:t>His twitter account has been hacked before, and personal things were posted.</a:t>
          </a:r>
        </a:p>
      </dgm:t>
    </dgm:pt>
    <dgm:pt modelId="{6EAE6EDC-2A9B-4645-906C-DBC85B7C72D8}" type="parTrans" cxnId="{B1E0E538-D9E2-4722-84D2-F837F41675C8}">
      <dgm:prSet/>
      <dgm:spPr/>
      <dgm:t>
        <a:bodyPr/>
        <a:lstStyle/>
        <a:p>
          <a:endParaRPr lang="en-US"/>
        </a:p>
      </dgm:t>
    </dgm:pt>
    <dgm:pt modelId="{8217338C-5444-41EA-A148-3088BF185CEC}" type="sibTrans" cxnId="{B1E0E538-D9E2-4722-84D2-F837F41675C8}">
      <dgm:prSet/>
      <dgm:spPr/>
      <dgm:t>
        <a:bodyPr/>
        <a:lstStyle/>
        <a:p>
          <a:endParaRPr lang="en-US"/>
        </a:p>
      </dgm:t>
    </dgm:pt>
    <dgm:pt modelId="{AD313C0A-BAC3-D240-B0DF-7911CF744316}" type="pres">
      <dgm:prSet presAssocID="{1933716D-F0E6-40D1-85CD-A08553821FBD}" presName="linear" presStyleCnt="0">
        <dgm:presLayoutVars>
          <dgm:animLvl val="lvl"/>
          <dgm:resizeHandles val="exact"/>
        </dgm:presLayoutVars>
      </dgm:prSet>
      <dgm:spPr/>
    </dgm:pt>
    <dgm:pt modelId="{E99EFDEC-AF65-8246-A115-515101D94C38}" type="pres">
      <dgm:prSet presAssocID="{FF0D8BC0-FF8B-41AA-A184-814CA742F62F}" presName="parentText" presStyleLbl="node1" presStyleIdx="0" presStyleCnt="2">
        <dgm:presLayoutVars>
          <dgm:chMax val="0"/>
          <dgm:bulletEnabled val="1"/>
        </dgm:presLayoutVars>
      </dgm:prSet>
      <dgm:spPr/>
    </dgm:pt>
    <dgm:pt modelId="{2081D3B9-CD95-484D-B58C-74E28413534A}" type="pres">
      <dgm:prSet presAssocID="{F55E3DD8-0C3B-44F4-808E-81C55D025D4B}" presName="spacer" presStyleCnt="0"/>
      <dgm:spPr/>
    </dgm:pt>
    <dgm:pt modelId="{6D4760D6-C099-A247-93E3-863E37008D03}" type="pres">
      <dgm:prSet presAssocID="{248CB0A2-C8CE-4743-9C0F-E93E774E9CAA}" presName="parentText" presStyleLbl="node1" presStyleIdx="1" presStyleCnt="2">
        <dgm:presLayoutVars>
          <dgm:chMax val="0"/>
          <dgm:bulletEnabled val="1"/>
        </dgm:presLayoutVars>
      </dgm:prSet>
      <dgm:spPr/>
    </dgm:pt>
  </dgm:ptLst>
  <dgm:cxnLst>
    <dgm:cxn modelId="{22E45108-F5D8-0041-9334-596880AF4444}" type="presOf" srcId="{1933716D-F0E6-40D1-85CD-A08553821FBD}" destId="{AD313C0A-BAC3-D240-B0DF-7911CF744316}" srcOrd="0" destOrd="0" presId="urn:microsoft.com/office/officeart/2005/8/layout/vList2"/>
    <dgm:cxn modelId="{B1E0E538-D9E2-4722-84D2-F837F41675C8}" srcId="{1933716D-F0E6-40D1-85CD-A08553821FBD}" destId="{248CB0A2-C8CE-4743-9C0F-E93E774E9CAA}" srcOrd="1" destOrd="0" parTransId="{6EAE6EDC-2A9B-4645-906C-DBC85B7C72D8}" sibTransId="{8217338C-5444-41EA-A148-3088BF185CEC}"/>
    <dgm:cxn modelId="{3E7D4D3C-63AF-446F-9FDF-451B1C79003A}" srcId="{1933716D-F0E6-40D1-85CD-A08553821FBD}" destId="{FF0D8BC0-FF8B-41AA-A184-814CA742F62F}" srcOrd="0" destOrd="0" parTransId="{7282CB95-30CC-41B4-ABB6-8A3557AC9B33}" sibTransId="{F55E3DD8-0C3B-44F4-808E-81C55D025D4B}"/>
    <dgm:cxn modelId="{842BA944-32C8-7E4C-AFCD-19DECDDEB611}" type="presOf" srcId="{248CB0A2-C8CE-4743-9C0F-E93E774E9CAA}" destId="{6D4760D6-C099-A247-93E3-863E37008D03}" srcOrd="0" destOrd="0" presId="urn:microsoft.com/office/officeart/2005/8/layout/vList2"/>
    <dgm:cxn modelId="{F9093E59-011D-4D44-979C-E507168578C0}" type="presOf" srcId="{FF0D8BC0-FF8B-41AA-A184-814CA742F62F}" destId="{E99EFDEC-AF65-8246-A115-515101D94C38}" srcOrd="0" destOrd="0" presId="urn:microsoft.com/office/officeart/2005/8/layout/vList2"/>
    <dgm:cxn modelId="{8FCAE11E-A621-BB45-8DA0-E674E119570C}" type="presParOf" srcId="{AD313C0A-BAC3-D240-B0DF-7911CF744316}" destId="{E99EFDEC-AF65-8246-A115-515101D94C38}" srcOrd="0" destOrd="0" presId="urn:microsoft.com/office/officeart/2005/8/layout/vList2"/>
    <dgm:cxn modelId="{45F4E312-21C5-884E-9919-F73BC29F4B2C}" type="presParOf" srcId="{AD313C0A-BAC3-D240-B0DF-7911CF744316}" destId="{2081D3B9-CD95-484D-B58C-74E28413534A}" srcOrd="1" destOrd="0" presId="urn:microsoft.com/office/officeart/2005/8/layout/vList2"/>
    <dgm:cxn modelId="{8898264C-91DE-CA4A-BBA0-3E371B4B7C47}" type="presParOf" srcId="{AD313C0A-BAC3-D240-B0DF-7911CF744316}" destId="{6D4760D6-C099-A247-93E3-863E37008D03}" srcOrd="2"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1865B-A767-41E5-982E-B8F73B11C19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3A23223-B773-460E-83CA-F636BECDE965}">
      <dgm:prSet/>
      <dgm:spPr/>
      <dgm:t>
        <a:bodyPr/>
        <a:lstStyle/>
        <a:p>
          <a:r>
            <a:rPr lang="en-US" dirty="0"/>
            <a:t>Advice I would give to James Charles would be to stop posting where and what place he is currently at, as well as make more protective passwords to use for his accounts. </a:t>
          </a:r>
        </a:p>
      </dgm:t>
    </dgm:pt>
    <dgm:pt modelId="{36DB3981-D9AF-4A72-8687-9071CBF0344C}" type="parTrans" cxnId="{10981B3F-8DDE-4A6F-89FF-1050571D8296}">
      <dgm:prSet/>
      <dgm:spPr/>
      <dgm:t>
        <a:bodyPr/>
        <a:lstStyle/>
        <a:p>
          <a:endParaRPr lang="en-US"/>
        </a:p>
      </dgm:t>
    </dgm:pt>
    <dgm:pt modelId="{424351A1-64EB-4195-98D7-46E4D9E7F39A}" type="sibTrans" cxnId="{10981B3F-8DDE-4A6F-89FF-1050571D8296}">
      <dgm:prSet/>
      <dgm:spPr/>
      <dgm:t>
        <a:bodyPr/>
        <a:lstStyle/>
        <a:p>
          <a:endParaRPr lang="en-US"/>
        </a:p>
      </dgm:t>
    </dgm:pt>
    <dgm:pt modelId="{69BCCAF3-B392-4E4B-9191-BC7182320267}">
      <dgm:prSet/>
      <dgm:spPr/>
      <dgm:t>
        <a:bodyPr/>
        <a:lstStyle/>
        <a:p>
          <a:r>
            <a:rPr lang="en-US" dirty="0"/>
            <a:t>He could also post where he is, but post it maybe a day after because less of a risk to be followed or kidnapped</a:t>
          </a:r>
        </a:p>
      </dgm:t>
    </dgm:pt>
    <dgm:pt modelId="{C8066827-36B7-4689-B614-6B1288D11101}" type="parTrans" cxnId="{DC10EF0D-C5B9-487B-8CB7-F3BCEA8791AA}">
      <dgm:prSet/>
      <dgm:spPr/>
      <dgm:t>
        <a:bodyPr/>
        <a:lstStyle/>
        <a:p>
          <a:endParaRPr lang="en-US"/>
        </a:p>
      </dgm:t>
    </dgm:pt>
    <dgm:pt modelId="{4C690241-CF2B-4536-A6CB-250B6EB7804F}" type="sibTrans" cxnId="{DC10EF0D-C5B9-487B-8CB7-F3BCEA8791AA}">
      <dgm:prSet/>
      <dgm:spPr/>
      <dgm:t>
        <a:bodyPr/>
        <a:lstStyle/>
        <a:p>
          <a:endParaRPr lang="en-US"/>
        </a:p>
      </dgm:t>
    </dgm:pt>
    <dgm:pt modelId="{5B0CA9F8-A6F6-894D-8C18-833A916D5AF1}" type="pres">
      <dgm:prSet presAssocID="{5761865B-A767-41E5-982E-B8F73B11C199}" presName="linear" presStyleCnt="0">
        <dgm:presLayoutVars>
          <dgm:animLvl val="lvl"/>
          <dgm:resizeHandles val="exact"/>
        </dgm:presLayoutVars>
      </dgm:prSet>
      <dgm:spPr/>
    </dgm:pt>
    <dgm:pt modelId="{AE055763-B399-274F-BFF9-9A0DF3BE625E}" type="pres">
      <dgm:prSet presAssocID="{23A23223-B773-460E-83CA-F636BECDE965}" presName="parentText" presStyleLbl="node1" presStyleIdx="0" presStyleCnt="2">
        <dgm:presLayoutVars>
          <dgm:chMax val="0"/>
          <dgm:bulletEnabled val="1"/>
        </dgm:presLayoutVars>
      </dgm:prSet>
      <dgm:spPr/>
    </dgm:pt>
    <dgm:pt modelId="{B6206FF9-93BD-BB4E-A7B1-119D4971EC00}" type="pres">
      <dgm:prSet presAssocID="{424351A1-64EB-4195-98D7-46E4D9E7F39A}" presName="spacer" presStyleCnt="0"/>
      <dgm:spPr/>
    </dgm:pt>
    <dgm:pt modelId="{CA991A33-F5B3-9447-AB7B-29FC6DFDE749}" type="pres">
      <dgm:prSet presAssocID="{69BCCAF3-B392-4E4B-9191-BC7182320267}" presName="parentText" presStyleLbl="node1" presStyleIdx="1" presStyleCnt="2">
        <dgm:presLayoutVars>
          <dgm:chMax val="0"/>
          <dgm:bulletEnabled val="1"/>
        </dgm:presLayoutVars>
      </dgm:prSet>
      <dgm:spPr/>
    </dgm:pt>
  </dgm:ptLst>
  <dgm:cxnLst>
    <dgm:cxn modelId="{DC10EF0D-C5B9-487B-8CB7-F3BCEA8791AA}" srcId="{5761865B-A767-41E5-982E-B8F73B11C199}" destId="{69BCCAF3-B392-4E4B-9191-BC7182320267}" srcOrd="1" destOrd="0" parTransId="{C8066827-36B7-4689-B614-6B1288D11101}" sibTransId="{4C690241-CF2B-4536-A6CB-250B6EB7804F}"/>
    <dgm:cxn modelId="{48B13510-41C4-DB41-83E3-0C16A0A3D253}" type="presOf" srcId="{69BCCAF3-B392-4E4B-9191-BC7182320267}" destId="{CA991A33-F5B3-9447-AB7B-29FC6DFDE749}" srcOrd="0" destOrd="0" presId="urn:microsoft.com/office/officeart/2005/8/layout/vList2"/>
    <dgm:cxn modelId="{10981B3F-8DDE-4A6F-89FF-1050571D8296}" srcId="{5761865B-A767-41E5-982E-B8F73B11C199}" destId="{23A23223-B773-460E-83CA-F636BECDE965}" srcOrd="0" destOrd="0" parTransId="{36DB3981-D9AF-4A72-8687-9071CBF0344C}" sibTransId="{424351A1-64EB-4195-98D7-46E4D9E7F39A}"/>
    <dgm:cxn modelId="{9A102CF6-311F-7D41-919F-00451A163B0A}" type="presOf" srcId="{23A23223-B773-460E-83CA-F636BECDE965}" destId="{AE055763-B399-274F-BFF9-9A0DF3BE625E}" srcOrd="0" destOrd="0" presId="urn:microsoft.com/office/officeart/2005/8/layout/vList2"/>
    <dgm:cxn modelId="{8B031DFF-6D5B-9D47-A9D0-BAFC86C31B4C}" type="presOf" srcId="{5761865B-A767-41E5-982E-B8F73B11C199}" destId="{5B0CA9F8-A6F6-894D-8C18-833A916D5AF1}" srcOrd="0" destOrd="0" presId="urn:microsoft.com/office/officeart/2005/8/layout/vList2"/>
    <dgm:cxn modelId="{DE5A6010-CD1F-4F48-A20D-3C3B2BE7518E}" type="presParOf" srcId="{5B0CA9F8-A6F6-894D-8C18-833A916D5AF1}" destId="{AE055763-B399-274F-BFF9-9A0DF3BE625E}" srcOrd="0" destOrd="0" presId="urn:microsoft.com/office/officeart/2005/8/layout/vList2"/>
    <dgm:cxn modelId="{167D1CE0-37E0-D947-BB74-B776E5E40D52}" type="presParOf" srcId="{5B0CA9F8-A6F6-894D-8C18-833A916D5AF1}" destId="{B6206FF9-93BD-BB4E-A7B1-119D4971EC00}" srcOrd="1" destOrd="0" presId="urn:microsoft.com/office/officeart/2005/8/layout/vList2"/>
    <dgm:cxn modelId="{CA5F66A7-F9CB-CF4C-A850-B5E2C8E6F885}" type="presParOf" srcId="{5B0CA9F8-A6F6-894D-8C18-833A916D5AF1}" destId="{CA991A33-F5B3-9447-AB7B-29FC6DFDE749}"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EFDEC-AF65-8246-A115-515101D94C38}">
      <dsp:nvSpPr>
        <dsp:cNvPr id="0" name=""/>
        <dsp:cNvSpPr/>
      </dsp:nvSpPr>
      <dsp:spPr>
        <a:xfrm>
          <a:off x="0" y="241172"/>
          <a:ext cx="5476045" cy="1521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James Charles’s social media accounts are all public and are free to follow or watch. Anyone can access them easily. </a:t>
          </a:r>
        </a:p>
      </dsp:txBody>
      <dsp:txXfrm>
        <a:off x="74249" y="315421"/>
        <a:ext cx="5327547" cy="1372502"/>
      </dsp:txXfrm>
    </dsp:sp>
    <dsp:sp modelId="{6D4760D6-C099-A247-93E3-863E37008D03}">
      <dsp:nvSpPr>
        <dsp:cNvPr id="0" name=""/>
        <dsp:cNvSpPr/>
      </dsp:nvSpPr>
      <dsp:spPr>
        <a:xfrm>
          <a:off x="0" y="1837053"/>
          <a:ext cx="5476045" cy="15210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His twitter account has been hacked before, and personal things were posted.</a:t>
          </a:r>
        </a:p>
      </dsp:txBody>
      <dsp:txXfrm>
        <a:off x="74249" y="1911302"/>
        <a:ext cx="5327547"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55763-B399-274F-BFF9-9A0DF3BE625E}">
      <dsp:nvSpPr>
        <dsp:cNvPr id="0" name=""/>
        <dsp:cNvSpPr/>
      </dsp:nvSpPr>
      <dsp:spPr>
        <a:xfrm>
          <a:off x="0" y="29587"/>
          <a:ext cx="5938596" cy="1572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Advice I would give to James Charles would be to stop posting where and what place he is currently at, as well as make more protective passwords to use for his accounts. </a:t>
          </a:r>
        </a:p>
      </dsp:txBody>
      <dsp:txXfrm>
        <a:off x="76762" y="106349"/>
        <a:ext cx="5785072" cy="1418956"/>
      </dsp:txXfrm>
    </dsp:sp>
    <dsp:sp modelId="{CA991A33-F5B3-9447-AB7B-29FC6DFDE749}">
      <dsp:nvSpPr>
        <dsp:cNvPr id="0" name=""/>
        <dsp:cNvSpPr/>
      </dsp:nvSpPr>
      <dsp:spPr>
        <a:xfrm>
          <a:off x="0" y="1662547"/>
          <a:ext cx="5938596" cy="1572480"/>
        </a:xfrm>
        <a:prstGeom prst="roundRect">
          <a:avLst/>
        </a:prstGeom>
        <a:solidFill>
          <a:schemeClr val="accent2">
            <a:hueOff val="-1487921"/>
            <a:satOff val="-10549"/>
            <a:lumOff val="-45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He could also post where he is, but post it maybe a day after because less of a risk to be followed or kidnapped</a:t>
          </a:r>
        </a:p>
      </dsp:txBody>
      <dsp:txXfrm>
        <a:off x="76762" y="1739309"/>
        <a:ext cx="5785072" cy="14189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March 25, 2021</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7922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March 25, 2021</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834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March 25, 2021</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4690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March 25, 2021</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3880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March 25, 2021</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96479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March 25, 2021</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38607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March 25, 2021</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3677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March 25, 2021</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17583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March 25, 2021</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09714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March 25, 2021</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7064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March 25, 2021</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054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March 25, 2021</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23542431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julianafriedman.wordpress.com/author/julianafriedman/page/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it.wikipedia.org/wiki/File:Twitter_bird_logo.png" TargetMode="External"/><Relationship Id="rId7" Type="http://schemas.openxmlformats.org/officeDocument/2006/relationships/diagramLayout" Target="../diagrams/layout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hyperlink" Target="https://pixabay.com/illustrations/instagram-symbol-logo-photo-camera-1581266/" TargetMode="External"/><Relationship Id="rId10" Type="http://schemas.microsoft.com/office/2007/relationships/diagramDrawing" Target="../diagrams/drawing1.xml"/><Relationship Id="rId4" Type="http://schemas.openxmlformats.org/officeDocument/2006/relationships/image" Target="../media/image4.jp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hyperlink" Target="http://www.flickr.com/photos/hawkinsdigital/8573327533/"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pngall.com/paparazzi-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dankanator.com/73792/james-charles-collab-charli-dixie-damelio/" TargetMode="External"/><Relationship Id="rId7" Type="http://schemas.openxmlformats.org/officeDocument/2006/relationships/diagramColors" Target="../diagrams/colors2.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C61DB20-2A45-4AB6-ABB9-AAA23AE8E29C}"/>
              </a:ext>
            </a:extLst>
          </p:cNvPr>
          <p:cNvPicPr>
            <a:picLocks noChangeAspect="1"/>
          </p:cNvPicPr>
          <p:nvPr/>
        </p:nvPicPr>
        <p:blipFill rotWithShape="1">
          <a:blip r:embed="rId2"/>
          <a:srcRect l="32732" r="33819"/>
          <a:stretch/>
        </p:blipFill>
        <p:spPr>
          <a:xfrm>
            <a:off x="-1" y="10"/>
            <a:ext cx="4587901" cy="6857990"/>
          </a:xfrm>
          <a:prstGeom prst="rect">
            <a:avLst/>
          </a:prstGeom>
        </p:spPr>
      </p:pic>
      <p:sp>
        <p:nvSpPr>
          <p:cNvPr id="11"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2B2672-A46B-EB43-AFB7-A7D59A85259B}"/>
              </a:ext>
            </a:extLst>
          </p:cNvPr>
          <p:cNvSpPr>
            <a:spLocks noGrp="1"/>
          </p:cNvSpPr>
          <p:nvPr>
            <p:ph type="ctrTitle"/>
          </p:nvPr>
        </p:nvSpPr>
        <p:spPr>
          <a:xfrm>
            <a:off x="5275425" y="768485"/>
            <a:ext cx="6133656" cy="3169674"/>
          </a:xfrm>
        </p:spPr>
        <p:txBody>
          <a:bodyPr>
            <a:normAutofit/>
          </a:bodyPr>
          <a:lstStyle/>
          <a:p>
            <a:pPr algn="r"/>
            <a:r>
              <a:rPr lang="en-US">
                <a:solidFill>
                  <a:schemeClr val="bg1"/>
                </a:solidFill>
              </a:rPr>
              <a:t>James Charles’s Digital Footprint </a:t>
            </a:r>
          </a:p>
        </p:txBody>
      </p:sp>
      <p:sp>
        <p:nvSpPr>
          <p:cNvPr id="3" name="Subtitle 2">
            <a:extLst>
              <a:ext uri="{FF2B5EF4-FFF2-40B4-BE49-F238E27FC236}">
                <a16:creationId xmlns:a16="http://schemas.microsoft.com/office/drawing/2014/main" id="{93B73E83-FFA4-D442-91EE-37A755C49DA3}"/>
              </a:ext>
            </a:extLst>
          </p:cNvPr>
          <p:cNvSpPr>
            <a:spLocks noGrp="1"/>
          </p:cNvSpPr>
          <p:nvPr>
            <p:ph type="subTitle" idx="1"/>
          </p:nvPr>
        </p:nvSpPr>
        <p:spPr>
          <a:xfrm>
            <a:off x="5862918" y="4793128"/>
            <a:ext cx="5462494" cy="1141157"/>
          </a:xfrm>
        </p:spPr>
        <p:txBody>
          <a:bodyPr>
            <a:normAutofit/>
          </a:bodyPr>
          <a:lstStyle/>
          <a:p>
            <a:pPr algn="r"/>
            <a:r>
              <a:rPr lang="en-US" sz="1400" dirty="0">
                <a:solidFill>
                  <a:schemeClr val="bg1"/>
                </a:solidFill>
              </a:rPr>
              <a:t>By Lorena </a:t>
            </a:r>
          </a:p>
        </p:txBody>
      </p:sp>
    </p:spTree>
    <p:extLst>
      <p:ext uri="{BB962C8B-B14F-4D97-AF65-F5344CB8AC3E}">
        <p14:creationId xmlns:p14="http://schemas.microsoft.com/office/powerpoint/2010/main" val="4183136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17F10-2084-8D49-A709-14073E2EFEE8}"/>
              </a:ext>
            </a:extLst>
          </p:cNvPr>
          <p:cNvSpPr>
            <a:spLocks noGrp="1"/>
          </p:cNvSpPr>
          <p:nvPr>
            <p:ph type="title"/>
          </p:nvPr>
        </p:nvSpPr>
        <p:spPr>
          <a:xfrm>
            <a:off x="1371600" y="457200"/>
            <a:ext cx="5268036" cy="2140145"/>
          </a:xfrm>
        </p:spPr>
        <p:txBody>
          <a:bodyPr anchor="b">
            <a:normAutofit/>
          </a:bodyPr>
          <a:lstStyle/>
          <a:p>
            <a:pPr>
              <a:lnSpc>
                <a:spcPct val="90000"/>
              </a:lnSpc>
            </a:pPr>
            <a:r>
              <a:rPr lang="en-CA" sz="3100"/>
              <a:t>How expansive is this person's digital footprint? </a:t>
            </a:r>
            <a:br>
              <a:rPr lang="en-CA" sz="3100"/>
            </a:br>
            <a:endParaRPr lang="en-US" sz="3100"/>
          </a:p>
        </p:txBody>
      </p:sp>
      <p:sp>
        <p:nvSpPr>
          <p:cNvPr id="3" name="Content Placeholder 2">
            <a:extLst>
              <a:ext uri="{FF2B5EF4-FFF2-40B4-BE49-F238E27FC236}">
                <a16:creationId xmlns:a16="http://schemas.microsoft.com/office/drawing/2014/main" id="{5624EA5F-A968-E348-B61E-81CB177EA07F}"/>
              </a:ext>
            </a:extLst>
          </p:cNvPr>
          <p:cNvSpPr>
            <a:spLocks noGrp="1"/>
          </p:cNvSpPr>
          <p:nvPr>
            <p:ph idx="1"/>
          </p:nvPr>
        </p:nvSpPr>
        <p:spPr>
          <a:xfrm>
            <a:off x="1371599" y="3054545"/>
            <a:ext cx="5268037" cy="2567508"/>
          </a:xfrm>
        </p:spPr>
        <p:txBody>
          <a:bodyPr anchor="t">
            <a:normAutofit/>
          </a:bodyPr>
          <a:lstStyle/>
          <a:p>
            <a:pPr marL="0" indent="0">
              <a:buNone/>
            </a:pPr>
            <a:r>
              <a:rPr lang="en-US" dirty="0"/>
              <a:t>James Charles posts regularly on his many social media platforms such as Instagram, Snapchat, Twitter, YouTube and </a:t>
            </a:r>
            <a:r>
              <a:rPr lang="en-US" dirty="0" err="1"/>
              <a:t>TikTok</a:t>
            </a:r>
            <a:r>
              <a:rPr lang="en-US" dirty="0"/>
              <a:t>. He posts a YouTube video every week and sometimes multiple pictures on Instagram and tweets on Twitter. </a:t>
            </a:r>
          </a:p>
        </p:txBody>
      </p:sp>
      <p:pic>
        <p:nvPicPr>
          <p:cNvPr id="5" name="Picture 4" descr="A picture containing text&#10;&#10;Description automatically generated">
            <a:extLst>
              <a:ext uri="{FF2B5EF4-FFF2-40B4-BE49-F238E27FC236}">
                <a16:creationId xmlns:a16="http://schemas.microsoft.com/office/drawing/2014/main" id="{0FA54735-1CA6-494E-83FF-B8A3B2F4F55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0084" r="23748" b="-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401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C53F8DC-E65E-42A4-ABA3-AB41274F3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A2F02-BE50-3F45-8931-3FBD21985EB6}"/>
              </a:ext>
            </a:extLst>
          </p:cNvPr>
          <p:cNvSpPr>
            <a:spLocks noGrp="1"/>
          </p:cNvSpPr>
          <p:nvPr>
            <p:ph type="title"/>
          </p:nvPr>
        </p:nvSpPr>
        <p:spPr>
          <a:xfrm>
            <a:off x="1387149" y="457199"/>
            <a:ext cx="5524143" cy="1556725"/>
          </a:xfrm>
        </p:spPr>
        <p:txBody>
          <a:bodyPr anchor="b">
            <a:normAutofit/>
          </a:bodyPr>
          <a:lstStyle/>
          <a:p>
            <a:pPr>
              <a:lnSpc>
                <a:spcPct val="90000"/>
              </a:lnSpc>
            </a:pPr>
            <a:r>
              <a:rPr lang="en-CA" sz="2300"/>
              <a:t>What protections does this person put on their accounts? </a:t>
            </a:r>
            <a:br>
              <a:rPr lang="en-CA" sz="2300"/>
            </a:br>
            <a:endParaRPr lang="en-US" sz="2300"/>
          </a:p>
        </p:txBody>
      </p:sp>
      <p:pic>
        <p:nvPicPr>
          <p:cNvPr id="6" name="Picture 5" descr="Logo&#10;&#10;Description automatically generated">
            <a:extLst>
              <a:ext uri="{FF2B5EF4-FFF2-40B4-BE49-F238E27FC236}">
                <a16:creationId xmlns:a16="http://schemas.microsoft.com/office/drawing/2014/main" id="{F4B44EF4-0707-B94F-9138-2903A8F7093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69776" y="457200"/>
            <a:ext cx="2575969" cy="2575969"/>
          </a:xfrm>
          <a:prstGeom prst="rect">
            <a:avLst/>
          </a:prstGeom>
        </p:spPr>
      </p:pic>
      <p:pic>
        <p:nvPicPr>
          <p:cNvPr id="10" name="Picture 9" descr="Icon&#10;&#10;Description automatically generated">
            <a:extLst>
              <a:ext uri="{FF2B5EF4-FFF2-40B4-BE49-F238E27FC236}">
                <a16:creationId xmlns:a16="http://schemas.microsoft.com/office/drawing/2014/main" id="{23904C0E-E3A3-0E4F-AE9C-E9D7B94A80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69776" y="3360776"/>
            <a:ext cx="2595434" cy="2575969"/>
          </a:xfrm>
          <a:prstGeom prst="rect">
            <a:avLst/>
          </a:prstGeom>
        </p:spPr>
      </p:pic>
      <p:sp>
        <p:nvSpPr>
          <p:cNvPr id="24" name="Rectangle 23">
            <a:extLst>
              <a:ext uri="{FF2B5EF4-FFF2-40B4-BE49-F238E27FC236}">
                <a16:creationId xmlns:a16="http://schemas.microsoft.com/office/drawing/2014/main" id="{3808F57C-E98A-4053-BD3D-4D04986CB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DD8121B-71ED-41BD-AA7C-9E5609999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545085B-13E5-43BE-8B52-BEDFEFCEE6D1}"/>
              </a:ext>
            </a:extLst>
          </p:cNvPr>
          <p:cNvGraphicFramePr>
            <a:graphicFrameLocks noGrp="1"/>
          </p:cNvGraphicFramePr>
          <p:nvPr>
            <p:ph idx="1"/>
            <p:extLst>
              <p:ext uri="{D42A27DB-BD31-4B8C-83A1-F6EECF244321}">
                <p14:modId xmlns:p14="http://schemas.microsoft.com/office/powerpoint/2010/main" val="2273475932"/>
              </p:ext>
            </p:extLst>
          </p:nvPr>
        </p:nvGraphicFramePr>
        <p:xfrm>
          <a:off x="1387150" y="2384714"/>
          <a:ext cx="5476045" cy="35992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97683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636C35-E53E-8740-AC88-B8D3564E7143}"/>
              </a:ext>
            </a:extLst>
          </p:cNvPr>
          <p:cNvSpPr>
            <a:spLocks noGrp="1"/>
          </p:cNvSpPr>
          <p:nvPr>
            <p:ph type="title"/>
          </p:nvPr>
        </p:nvSpPr>
        <p:spPr>
          <a:xfrm>
            <a:off x="1380236" y="286601"/>
            <a:ext cx="5929422" cy="1852976"/>
          </a:xfrm>
        </p:spPr>
        <p:txBody>
          <a:bodyPr>
            <a:normAutofit/>
          </a:bodyPr>
          <a:lstStyle/>
          <a:p>
            <a:pPr>
              <a:lnSpc>
                <a:spcPct val="90000"/>
              </a:lnSpc>
            </a:pPr>
            <a:r>
              <a:rPr lang="en-CA" sz="2200"/>
              <a:t>What information do they want you to see? What information do they keep private? </a:t>
            </a:r>
            <a:br>
              <a:rPr lang="en-CA" sz="2200"/>
            </a:br>
            <a:endParaRPr lang="en-US" sz="2200"/>
          </a:p>
        </p:txBody>
      </p:sp>
      <p:sp>
        <p:nvSpPr>
          <p:cNvPr id="3" name="Content Placeholder 2">
            <a:extLst>
              <a:ext uri="{FF2B5EF4-FFF2-40B4-BE49-F238E27FC236}">
                <a16:creationId xmlns:a16="http://schemas.microsoft.com/office/drawing/2014/main" id="{EAA9AAD2-6270-C044-A43F-90BB1C7C609C}"/>
              </a:ext>
            </a:extLst>
          </p:cNvPr>
          <p:cNvSpPr>
            <a:spLocks noGrp="1"/>
          </p:cNvSpPr>
          <p:nvPr>
            <p:ph idx="1"/>
          </p:nvPr>
        </p:nvSpPr>
        <p:spPr>
          <a:xfrm>
            <a:off x="1380237" y="2621381"/>
            <a:ext cx="5929422" cy="3322219"/>
          </a:xfrm>
        </p:spPr>
        <p:txBody>
          <a:bodyPr>
            <a:normAutofit/>
          </a:bodyPr>
          <a:lstStyle/>
          <a:p>
            <a:r>
              <a:rPr lang="en-US" sz="1800"/>
              <a:t>James Charles lives in Los Angeles, where he posts most of his pictures. He occasionally tags his location, such as which restaurant or mall he is at, but usually sticks to his main focus of the posts; him or his makeup. </a:t>
            </a:r>
          </a:p>
          <a:p>
            <a:r>
              <a:rPr lang="en-US" sz="1800"/>
              <a:t>James Charles has spoken about his neighbor being Selena Gomez, so if for some reason, a person knew where Selena Gomez lived, they could possibly also find James Charles. </a:t>
            </a:r>
          </a:p>
        </p:txBody>
      </p:sp>
      <p:sp>
        <p:nvSpPr>
          <p:cNvPr id="13" name="Rectangle 1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y, factory, city&#10;&#10;Description automatically generated">
            <a:extLst>
              <a:ext uri="{FF2B5EF4-FFF2-40B4-BE49-F238E27FC236}">
                <a16:creationId xmlns:a16="http://schemas.microsoft.com/office/drawing/2014/main" id="{114A1A0A-C528-B148-9833-8BFBABA3DCF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347" r="27258" b="1"/>
          <a:stretch/>
        </p:blipFill>
        <p:spPr>
          <a:xfrm>
            <a:off x="8115300" y="-12515"/>
            <a:ext cx="4076700" cy="6418631"/>
          </a:xfrm>
          <a:prstGeom prst="rect">
            <a:avLst/>
          </a:prstGeom>
        </p:spPr>
      </p:pic>
    </p:spTree>
    <p:extLst>
      <p:ext uri="{BB962C8B-B14F-4D97-AF65-F5344CB8AC3E}">
        <p14:creationId xmlns:p14="http://schemas.microsoft.com/office/powerpoint/2010/main" val="1404787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8953C5-C476-7845-8B87-4A52829CA4B4}"/>
              </a:ext>
            </a:extLst>
          </p:cNvPr>
          <p:cNvSpPr>
            <a:spLocks noGrp="1"/>
          </p:cNvSpPr>
          <p:nvPr>
            <p:ph type="title"/>
          </p:nvPr>
        </p:nvSpPr>
        <p:spPr>
          <a:xfrm>
            <a:off x="1371600" y="457200"/>
            <a:ext cx="5268036" cy="2140145"/>
          </a:xfrm>
        </p:spPr>
        <p:txBody>
          <a:bodyPr anchor="b">
            <a:normAutofit/>
          </a:bodyPr>
          <a:lstStyle/>
          <a:p>
            <a:pPr>
              <a:lnSpc>
                <a:spcPct val="90000"/>
              </a:lnSpc>
            </a:pPr>
            <a:r>
              <a:rPr lang="en-CA" sz="3100"/>
              <a:t>Is this person an example of an "</a:t>
            </a:r>
            <a:r>
              <a:rPr lang="en-CA" sz="3100" err="1"/>
              <a:t>oversharer</a:t>
            </a:r>
            <a:r>
              <a:rPr lang="en-CA" sz="3100"/>
              <a:t>?" </a:t>
            </a:r>
            <a:br>
              <a:rPr lang="en-CA" sz="3100"/>
            </a:br>
            <a:endParaRPr lang="en-US" sz="3100"/>
          </a:p>
        </p:txBody>
      </p:sp>
      <p:sp>
        <p:nvSpPr>
          <p:cNvPr id="3" name="Content Placeholder 2">
            <a:extLst>
              <a:ext uri="{FF2B5EF4-FFF2-40B4-BE49-F238E27FC236}">
                <a16:creationId xmlns:a16="http://schemas.microsoft.com/office/drawing/2014/main" id="{D2706B15-4864-7F4E-8249-25D5DFF9A3CE}"/>
              </a:ext>
            </a:extLst>
          </p:cNvPr>
          <p:cNvSpPr>
            <a:spLocks noGrp="1"/>
          </p:cNvSpPr>
          <p:nvPr>
            <p:ph idx="1"/>
          </p:nvPr>
        </p:nvSpPr>
        <p:spPr>
          <a:xfrm>
            <a:off x="1371599" y="3054545"/>
            <a:ext cx="5268037" cy="2567508"/>
          </a:xfrm>
        </p:spPr>
        <p:txBody>
          <a:bodyPr anchor="t">
            <a:normAutofit/>
          </a:bodyPr>
          <a:lstStyle/>
          <a:p>
            <a:r>
              <a:rPr lang="en-US" dirty="0"/>
              <a:t>Though he sometimes posts about where he is at the moment, I think James Charles is an over sharer because he has had his account hacked before, as well as is always posting where he is so the paparazzi can find him. </a:t>
            </a:r>
          </a:p>
        </p:txBody>
      </p:sp>
      <p:pic>
        <p:nvPicPr>
          <p:cNvPr id="5" name="Picture 4" descr="A picture containing person, person, crowd&#10;&#10;Description automatically generated">
            <a:extLst>
              <a:ext uri="{FF2B5EF4-FFF2-40B4-BE49-F238E27FC236}">
                <a16:creationId xmlns:a16="http://schemas.microsoft.com/office/drawing/2014/main" id="{3FEE8E19-7C31-6E49-BA88-72BE2C416D72}"/>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8751" b="1"/>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3" name="Rectangle 1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7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9C491-2165-AB49-963A-4A9BB3A5704F}"/>
              </a:ext>
            </a:extLst>
          </p:cNvPr>
          <p:cNvSpPr>
            <a:spLocks noGrp="1"/>
          </p:cNvSpPr>
          <p:nvPr>
            <p:ph type="title"/>
          </p:nvPr>
        </p:nvSpPr>
        <p:spPr>
          <a:xfrm>
            <a:off x="1371600" y="457200"/>
            <a:ext cx="5268036" cy="2140145"/>
          </a:xfrm>
        </p:spPr>
        <p:txBody>
          <a:bodyPr anchor="b">
            <a:normAutofit/>
          </a:bodyPr>
          <a:lstStyle/>
          <a:p>
            <a:pPr>
              <a:lnSpc>
                <a:spcPct val="90000"/>
              </a:lnSpc>
            </a:pPr>
            <a:r>
              <a:rPr lang="en-CA" sz="2500"/>
              <a:t>What advice would you give to this person about their digital footprint? </a:t>
            </a:r>
            <a:br>
              <a:rPr lang="en-CA" sz="2500"/>
            </a:br>
            <a:endParaRPr lang="en-US" sz="2500"/>
          </a:p>
        </p:txBody>
      </p:sp>
      <p:pic>
        <p:nvPicPr>
          <p:cNvPr id="8" name="Picture 7" descr="A group of people&#10;&#10;Description automatically generated with medium confidence">
            <a:extLst>
              <a:ext uri="{FF2B5EF4-FFF2-40B4-BE49-F238E27FC236}">
                <a16:creationId xmlns:a16="http://schemas.microsoft.com/office/drawing/2014/main" id="{A94A08A0-C336-9B4C-88CB-7764B6B176A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2428" r="21323" b="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34" name="Rectangle 33">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70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Content Placeholder 2">
            <a:extLst>
              <a:ext uri="{FF2B5EF4-FFF2-40B4-BE49-F238E27FC236}">
                <a16:creationId xmlns:a16="http://schemas.microsoft.com/office/drawing/2014/main" id="{3A7A51AC-922D-491E-AC40-107417D028F6}"/>
              </a:ext>
            </a:extLst>
          </p:cNvPr>
          <p:cNvGraphicFramePr>
            <a:graphicFrameLocks noGrp="1"/>
          </p:cNvGraphicFramePr>
          <p:nvPr>
            <p:ph idx="1"/>
            <p:extLst>
              <p:ext uri="{D42A27DB-BD31-4B8C-83A1-F6EECF244321}">
                <p14:modId xmlns:p14="http://schemas.microsoft.com/office/powerpoint/2010/main" val="833789571"/>
              </p:ext>
            </p:extLst>
          </p:nvPr>
        </p:nvGraphicFramePr>
        <p:xfrm>
          <a:off x="701040" y="2597345"/>
          <a:ext cx="5938596" cy="32646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20868728"/>
      </p:ext>
    </p:extLst>
  </p:cSld>
  <p:clrMapOvr>
    <a:masterClrMapping/>
  </p:clrMapOvr>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223A3D"/>
      </a:dk2>
      <a:lt2>
        <a:srgbClr val="E8E6E2"/>
      </a:lt2>
      <a:accent1>
        <a:srgbClr val="2971E7"/>
      </a:accent1>
      <a:accent2>
        <a:srgbClr val="17AED5"/>
      </a:accent2>
      <a:accent3>
        <a:srgbClr val="20B596"/>
      </a:accent3>
      <a:accent4>
        <a:srgbClr val="14BC52"/>
      </a:accent4>
      <a:accent5>
        <a:srgbClr val="28BB21"/>
      </a:accent5>
      <a:accent6>
        <a:srgbClr val="5FB714"/>
      </a:accent6>
      <a:hlink>
        <a:srgbClr val="A57B37"/>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7</TotalTime>
  <Words>328</Words>
  <Application>Microsoft Macintosh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Gill Sans Nova</vt:lpstr>
      <vt:lpstr>GradientRiseVTI</vt:lpstr>
      <vt:lpstr>James Charles’s Digital Footprint </vt:lpstr>
      <vt:lpstr>How expansive is this person's digital footprint?  </vt:lpstr>
      <vt:lpstr>What protections does this person put on their accounts?  </vt:lpstr>
      <vt:lpstr>What information do they want you to see? What information do they keep private?  </vt:lpstr>
      <vt:lpstr>Is this person an example of an "oversharer?"  </vt:lpstr>
      <vt:lpstr>What advice would you give to this person about their digital footprint?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Charles’s Digital Footprint </dc:title>
  <dc:creator>130S-Sun, Lorena</dc:creator>
  <cp:lastModifiedBy>130S-Sun, Lorena</cp:lastModifiedBy>
  <cp:revision>2</cp:revision>
  <dcterms:created xsi:type="dcterms:W3CDTF">2021-03-25T17:38:43Z</dcterms:created>
  <dcterms:modified xsi:type="dcterms:W3CDTF">2021-03-25T17:46:01Z</dcterms:modified>
</cp:coreProperties>
</file>