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682390-A099-43A1-A6A2-F338A6ADEBB4}" v="269" dt="2021-03-14T22:53:44.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D17B11-CCD8-4EEC-AD7E-F410C1454966}" type="datetimeFigureOut">
              <a:rPr lang="zh-CN" altLang="en-US" smtClean="0"/>
              <a:t>2021/3/14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2805086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D17B11-CCD8-4EEC-AD7E-F410C1454966}" type="datetimeFigureOut">
              <a:rPr lang="zh-CN" altLang="en-US" smtClean="0"/>
              <a:t>2021/3/14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257730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D17B11-CCD8-4EEC-AD7E-F410C1454966}" type="datetimeFigureOut">
              <a:rPr lang="zh-CN" altLang="en-US" smtClean="0"/>
              <a:t>2021/3/14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72881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D17B11-CCD8-4EEC-AD7E-F410C1454966}" type="datetimeFigureOut">
              <a:rPr lang="zh-CN" altLang="en-US" smtClean="0"/>
              <a:t>2021/3/14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207401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D17B11-CCD8-4EEC-AD7E-F410C1454966}" type="datetimeFigureOut">
              <a:rPr lang="zh-CN" altLang="en-US" smtClean="0"/>
              <a:t>2021/3/14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340705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D17B11-CCD8-4EEC-AD7E-F410C1454966}" type="datetimeFigureOut">
              <a:rPr lang="zh-CN" altLang="en-US" smtClean="0"/>
              <a:t>2021/3/14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188702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D17B11-CCD8-4EEC-AD7E-F410C1454966}" type="datetimeFigureOut">
              <a:rPr lang="zh-CN" altLang="en-US" smtClean="0"/>
              <a:t>2021/3/14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4068082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D17B11-CCD8-4EEC-AD7E-F410C1454966}" type="datetimeFigureOut">
              <a:rPr lang="zh-CN" altLang="en-US" smtClean="0"/>
              <a:t>2021/3/14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4187196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D17B11-CCD8-4EEC-AD7E-F410C1454966}" type="datetimeFigureOut">
              <a:rPr lang="zh-CN" altLang="en-US" smtClean="0"/>
              <a:t>2021/3/14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1200569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D17B11-CCD8-4EEC-AD7E-F410C1454966}" type="datetimeFigureOut">
              <a:rPr lang="zh-CN" altLang="en-US" smtClean="0"/>
              <a:t>2021/3/14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315326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D17B11-CCD8-4EEC-AD7E-F410C1454966}" type="datetimeFigureOut">
              <a:rPr lang="zh-CN" altLang="en-US" smtClean="0"/>
              <a:t>2021/3/14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2390041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17B11-CCD8-4EEC-AD7E-F410C1454966}" type="datetimeFigureOut">
              <a:rPr lang="zh-CN" altLang="en-US" smtClean="0"/>
              <a:t>2021/3/14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2563146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5" descr="男人穿着衬衫&#10;&#10;已自动生成说明">
            <a:extLst>
              <a:ext uri="{FF2B5EF4-FFF2-40B4-BE49-F238E27FC236}">
                <a16:creationId xmlns:a16="http://schemas.microsoft.com/office/drawing/2014/main" id="{EB98BA19-4B32-4BB6-8ECE-EE76CA78B38B}"/>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标题 1"/>
          <p:cNvSpPr>
            <a:spLocks noGrp="1"/>
          </p:cNvSpPr>
          <p:nvPr>
            <p:ph type="ctrTitle"/>
          </p:nvPr>
        </p:nvSpPr>
        <p:spPr>
          <a:xfrm>
            <a:off x="1524000" y="1122362"/>
            <a:ext cx="9144000" cy="2900518"/>
          </a:xfrm>
        </p:spPr>
        <p:txBody>
          <a:bodyPr>
            <a:normAutofit/>
          </a:bodyPr>
          <a:lstStyle/>
          <a:p>
            <a:r>
              <a:rPr lang="zh-CN">
                <a:solidFill>
                  <a:srgbClr val="FFFFFF"/>
                </a:solidFill>
                <a:ea typeface="+mj-lt"/>
                <a:cs typeface="+mj-lt"/>
              </a:rPr>
              <a:t>Dwayne Johnson</a:t>
            </a:r>
            <a:endParaRPr lang="zh-CN">
              <a:solidFill>
                <a:srgbClr val="FFFFFF"/>
              </a:solidFill>
            </a:endParaRPr>
          </a:p>
        </p:txBody>
      </p:sp>
      <p:sp>
        <p:nvSpPr>
          <p:cNvPr id="3" name="副标题 2"/>
          <p:cNvSpPr>
            <a:spLocks noGrp="1"/>
          </p:cNvSpPr>
          <p:nvPr>
            <p:ph type="subTitle" idx="1"/>
          </p:nvPr>
        </p:nvSpPr>
        <p:spPr>
          <a:xfrm>
            <a:off x="1524000" y="4159404"/>
            <a:ext cx="9144000" cy="1098395"/>
          </a:xfrm>
        </p:spPr>
        <p:txBody>
          <a:bodyPr vert="horz" lIns="91440" tIns="45720" rIns="91440" bIns="45720" rtlCol="0" anchor="t">
            <a:normAutofit/>
          </a:bodyPr>
          <a:lstStyle/>
          <a:p>
            <a:r>
              <a:rPr lang="zh-CN">
                <a:solidFill>
                  <a:srgbClr val="FFFFFF"/>
                </a:solidFill>
                <a:ea typeface="+mn-lt"/>
                <a:cs typeface="+mn-lt"/>
              </a:rPr>
              <a:t>The person I</a:t>
            </a:r>
            <a:r>
              <a:rPr lang="zh-CN" altLang="en-US">
                <a:solidFill>
                  <a:srgbClr val="FFFFFF"/>
                </a:solidFill>
                <a:ea typeface="+mn-lt"/>
                <a:cs typeface="+mn-lt"/>
              </a:rPr>
              <a:t> </a:t>
            </a:r>
            <a:r>
              <a:rPr lang="zh-CN">
                <a:solidFill>
                  <a:srgbClr val="FFFFFF"/>
                </a:solidFill>
                <a:ea typeface="+mn-lt"/>
                <a:cs typeface="+mn-lt"/>
              </a:rPr>
              <a:t>survey</a:t>
            </a:r>
          </a:p>
          <a:p>
            <a:r>
              <a:rPr lang="en-US" altLang="zh-CN" dirty="0">
                <a:solidFill>
                  <a:srgbClr val="FFFFFF"/>
                </a:solidFill>
                <a:ea typeface="宋体"/>
                <a:cs typeface="Calibri"/>
              </a:rPr>
              <a:t>B</a:t>
            </a:r>
            <a:r>
              <a:rPr lang="zh-CN">
                <a:solidFill>
                  <a:srgbClr val="FFFFFF"/>
                </a:solidFill>
                <a:ea typeface="宋体"/>
                <a:cs typeface="Calibri"/>
              </a:rPr>
              <a:t>y</a:t>
            </a:r>
            <a:r>
              <a:rPr lang="zh-CN" altLang="en-US">
                <a:solidFill>
                  <a:srgbClr val="FFFFFF"/>
                </a:solidFill>
                <a:ea typeface="宋体"/>
                <a:cs typeface="Calibri"/>
              </a:rPr>
              <a:t> </a:t>
            </a:r>
            <a:r>
              <a:rPr lang="en-US" altLang="zh-CN" dirty="0">
                <a:solidFill>
                  <a:srgbClr val="FFFFFF"/>
                </a:solidFill>
                <a:ea typeface="宋体"/>
                <a:cs typeface="Calibri"/>
              </a:rPr>
              <a:t>Stephan</a:t>
            </a:r>
            <a:endParaRPr lang="zh-CN" dirty="0">
              <a:solidFill>
                <a:srgbClr val="FFFFFF"/>
              </a:solidFill>
              <a:cs typeface="Calibri"/>
            </a:endParaRPr>
          </a:p>
        </p:txBody>
      </p:sp>
    </p:spTree>
    <p:extLst>
      <p:ext uri="{BB962C8B-B14F-4D97-AF65-F5344CB8AC3E}">
        <p14:creationId xmlns:p14="http://schemas.microsoft.com/office/powerpoint/2010/main" val="70308849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8F390DE5-A334-4989-810E-30844612DC26}"/>
              </a:ext>
            </a:extLst>
          </p:cNvPr>
          <p:cNvSpPr>
            <a:spLocks noGrp="1"/>
          </p:cNvSpPr>
          <p:nvPr>
            <p:ph type="title"/>
          </p:nvPr>
        </p:nvSpPr>
        <p:spPr>
          <a:xfrm>
            <a:off x="1102368" y="1877492"/>
            <a:ext cx="4030132" cy="3215373"/>
          </a:xfrm>
        </p:spPr>
        <p:txBody>
          <a:bodyPr>
            <a:normAutofit/>
          </a:bodyPr>
          <a:lstStyle/>
          <a:p>
            <a:pPr algn="ctr"/>
            <a:r>
              <a:rPr lang="zh-CN" altLang="en-US">
                <a:solidFill>
                  <a:schemeClr val="bg1"/>
                </a:solidFill>
                <a:ea typeface="宋体"/>
                <a:cs typeface="Calibri Light"/>
              </a:rPr>
              <a:t>1. His </a:t>
            </a:r>
            <a:r>
              <a:rPr lang="zh-CN">
                <a:solidFill>
                  <a:schemeClr val="bg1"/>
                </a:solidFill>
                <a:ea typeface="+mj-lt"/>
                <a:cs typeface="+mj-lt"/>
              </a:rPr>
              <a:t>digital footprint</a:t>
            </a:r>
            <a:endParaRPr lang="zh-CN" altLang="en-US">
              <a:solidFill>
                <a:schemeClr val="bg1"/>
              </a:solidFill>
              <a:ea typeface="宋体"/>
              <a:cs typeface="Calibri Light"/>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内容占位符 2">
            <a:extLst>
              <a:ext uri="{FF2B5EF4-FFF2-40B4-BE49-F238E27FC236}">
                <a16:creationId xmlns:a16="http://schemas.microsoft.com/office/drawing/2014/main" id="{B62C6ADC-8712-49DC-BCD1-75D324D80500}"/>
              </a:ext>
            </a:extLst>
          </p:cNvPr>
          <p:cNvSpPr>
            <a:spLocks noGrp="1"/>
          </p:cNvSpPr>
          <p:nvPr>
            <p:ph idx="1"/>
          </p:nvPr>
        </p:nvSpPr>
        <p:spPr>
          <a:xfrm>
            <a:off x="6234868" y="1130846"/>
            <a:ext cx="5217173" cy="4351338"/>
          </a:xfrm>
        </p:spPr>
        <p:txBody>
          <a:bodyPr vert="horz" lIns="91440" tIns="45720" rIns="91440" bIns="45720" rtlCol="0" anchor="t">
            <a:normAutofit/>
          </a:bodyPr>
          <a:lstStyle/>
          <a:p>
            <a:r>
              <a:rPr lang="zh-CN">
                <a:solidFill>
                  <a:schemeClr val="bg1"/>
                </a:solidFill>
                <a:ea typeface="+mn-lt"/>
                <a:cs typeface="+mn-lt"/>
              </a:rPr>
              <a:t>D</a:t>
            </a:r>
            <a:r>
              <a:rPr lang="en-US" altLang="zh-CN" dirty="0">
                <a:solidFill>
                  <a:schemeClr val="bg1"/>
                </a:solidFill>
                <a:ea typeface="+mn-lt"/>
                <a:cs typeface="+mn-lt"/>
              </a:rPr>
              <a:t>w</a:t>
            </a:r>
            <a:r>
              <a:rPr lang="zh-CN">
                <a:solidFill>
                  <a:schemeClr val="bg1"/>
                </a:solidFill>
                <a:ea typeface="+mn-lt"/>
                <a:cs typeface="+mn-lt"/>
              </a:rPr>
              <a:t>a</a:t>
            </a:r>
            <a:r>
              <a:rPr lang="en-US" altLang="zh-CN" dirty="0" err="1">
                <a:solidFill>
                  <a:schemeClr val="bg1"/>
                </a:solidFill>
                <a:ea typeface="+mn-lt"/>
                <a:cs typeface="+mn-lt"/>
              </a:rPr>
              <a:t>yne</a:t>
            </a:r>
            <a:r>
              <a:rPr lang="zh-CN" altLang="en-US">
                <a:solidFill>
                  <a:schemeClr val="bg1"/>
                </a:solidFill>
                <a:ea typeface="+mn-lt"/>
                <a:cs typeface="+mn-lt"/>
              </a:rPr>
              <a:t> </a:t>
            </a:r>
            <a:r>
              <a:rPr lang="zh-CN">
                <a:solidFill>
                  <a:schemeClr val="bg1"/>
                </a:solidFill>
                <a:ea typeface="+mn-lt"/>
                <a:cs typeface="+mn-lt"/>
              </a:rPr>
              <a:t>Johnson</a:t>
            </a:r>
            <a:r>
              <a:rPr lang="zh-CN" altLang="en-US">
                <a:solidFill>
                  <a:schemeClr val="bg1"/>
                </a:solidFill>
                <a:ea typeface="+mn-lt"/>
                <a:cs typeface="+mn-lt"/>
              </a:rPr>
              <a:t> </a:t>
            </a:r>
            <a:r>
              <a:rPr lang="zh-CN">
                <a:solidFill>
                  <a:schemeClr val="bg1"/>
                </a:solidFill>
                <a:ea typeface="+mn-lt"/>
                <a:cs typeface="+mn-lt"/>
              </a:rPr>
              <a:t>has his own account on most famous social networking sites and apps, such as twitter, instagram, and YouTube, and publishes at least one post every day</a:t>
            </a:r>
            <a:r>
              <a:rPr lang="en-US" altLang="zh-CN" dirty="0">
                <a:solidFill>
                  <a:schemeClr val="bg1"/>
                </a:solidFill>
                <a:ea typeface="+mn-lt"/>
                <a:cs typeface="+mn-lt"/>
              </a:rPr>
              <a:t>.</a:t>
            </a:r>
            <a:endParaRPr lang="zh-CN" altLang="en-US" dirty="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728252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E7C85F79-AB7D-40F8-96BD-9F37FD952E36}"/>
              </a:ext>
            </a:extLst>
          </p:cNvPr>
          <p:cNvSpPr>
            <a:spLocks noGrp="1"/>
          </p:cNvSpPr>
          <p:nvPr>
            <p:ph type="title"/>
          </p:nvPr>
        </p:nvSpPr>
        <p:spPr>
          <a:xfrm>
            <a:off x="1102368" y="1877492"/>
            <a:ext cx="4030132" cy="3215373"/>
          </a:xfrm>
        </p:spPr>
        <p:txBody>
          <a:bodyPr>
            <a:normAutofit/>
          </a:bodyPr>
          <a:lstStyle/>
          <a:p>
            <a:pPr algn="ctr"/>
            <a:r>
              <a:rPr lang="zh-CN" altLang="en-US">
                <a:solidFill>
                  <a:schemeClr val="bg1"/>
                </a:solidFill>
                <a:ea typeface="宋体"/>
                <a:cs typeface="Calibri Light"/>
              </a:rPr>
              <a:t>2. </a:t>
            </a:r>
            <a:r>
              <a:rPr lang="zh-CN">
                <a:solidFill>
                  <a:schemeClr val="bg1"/>
                </a:solidFill>
                <a:ea typeface="+mj-lt"/>
                <a:cs typeface="+mj-lt"/>
              </a:rPr>
              <a:t>Account </a:t>
            </a:r>
            <a:r>
              <a:rPr lang="en-US" altLang="zh-CN" dirty="0">
                <a:solidFill>
                  <a:schemeClr val="bg1"/>
                </a:solidFill>
                <a:ea typeface="+mj-lt"/>
                <a:cs typeface="+mj-lt"/>
              </a:rPr>
              <a:t>basic</a:t>
            </a:r>
            <a:r>
              <a:rPr lang="zh-CN">
                <a:solidFill>
                  <a:schemeClr val="bg1"/>
                </a:solidFill>
                <a:ea typeface="+mj-lt"/>
                <a:cs typeface="+mj-lt"/>
              </a:rPr>
              <a:t> in</a:t>
            </a:r>
            <a:r>
              <a:rPr lang="en-US" altLang="zh-CN" dirty="0">
                <a:solidFill>
                  <a:schemeClr val="bg1"/>
                </a:solidFill>
                <a:ea typeface="+mj-lt"/>
                <a:cs typeface="+mj-lt"/>
              </a:rPr>
              <a:t>formation</a:t>
            </a:r>
            <a:endParaRPr lang="zh-CN" altLang="en-US" dirty="0">
              <a:solidFill>
                <a:schemeClr val="bg1"/>
              </a:solidFill>
              <a:cs typeface="Calibri Light"/>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内容占位符 2">
            <a:extLst>
              <a:ext uri="{FF2B5EF4-FFF2-40B4-BE49-F238E27FC236}">
                <a16:creationId xmlns:a16="http://schemas.microsoft.com/office/drawing/2014/main" id="{D30F9BC7-BC41-4621-B0CE-BE5F4DD68EB1}"/>
              </a:ext>
            </a:extLst>
          </p:cNvPr>
          <p:cNvSpPr>
            <a:spLocks noGrp="1"/>
          </p:cNvSpPr>
          <p:nvPr>
            <p:ph idx="1"/>
          </p:nvPr>
        </p:nvSpPr>
        <p:spPr>
          <a:xfrm>
            <a:off x="6234868" y="1130846"/>
            <a:ext cx="5217173" cy="4351338"/>
          </a:xfrm>
        </p:spPr>
        <p:txBody>
          <a:bodyPr vert="horz" lIns="91440" tIns="45720" rIns="91440" bIns="45720" rtlCol="0" anchor="t">
            <a:normAutofit/>
          </a:bodyPr>
          <a:lstStyle/>
          <a:p>
            <a:r>
              <a:rPr lang="zh-CN" sz="2600">
                <a:solidFill>
                  <a:schemeClr val="bg1"/>
                </a:solidFill>
                <a:ea typeface="+mn-lt"/>
                <a:cs typeface="+mn-lt"/>
              </a:rPr>
              <a:t>D</a:t>
            </a:r>
            <a:r>
              <a:rPr lang="en-US" altLang="zh-CN" sz="2600" dirty="0">
                <a:solidFill>
                  <a:schemeClr val="bg1"/>
                </a:solidFill>
                <a:ea typeface="+mn-lt"/>
                <a:cs typeface="+mn-lt"/>
              </a:rPr>
              <a:t>w</a:t>
            </a:r>
            <a:r>
              <a:rPr lang="zh-CN" sz="2600">
                <a:solidFill>
                  <a:schemeClr val="bg1"/>
                </a:solidFill>
                <a:ea typeface="+mn-lt"/>
                <a:cs typeface="+mn-lt"/>
              </a:rPr>
              <a:t>a</a:t>
            </a:r>
            <a:r>
              <a:rPr lang="en-US" altLang="zh-CN" sz="2600" dirty="0" err="1">
                <a:solidFill>
                  <a:schemeClr val="bg1"/>
                </a:solidFill>
                <a:ea typeface="+mn-lt"/>
                <a:cs typeface="+mn-lt"/>
              </a:rPr>
              <a:t>yne</a:t>
            </a:r>
            <a:r>
              <a:rPr lang="zh-CN" altLang="en-US" sz="2600">
                <a:solidFill>
                  <a:schemeClr val="bg1"/>
                </a:solidFill>
                <a:ea typeface="+mn-lt"/>
                <a:cs typeface="+mn-lt"/>
              </a:rPr>
              <a:t> </a:t>
            </a:r>
            <a:r>
              <a:rPr lang="zh-CN" sz="2600">
                <a:solidFill>
                  <a:schemeClr val="bg1"/>
                </a:solidFill>
                <a:ea typeface="+mn-lt"/>
                <a:cs typeface="+mn-lt"/>
              </a:rPr>
              <a:t>Johnson's account is completely public. On the surface, Da</a:t>
            </a:r>
            <a:r>
              <a:rPr lang="en-US" altLang="zh-CN" sz="2600">
                <a:solidFill>
                  <a:schemeClr val="bg1"/>
                </a:solidFill>
                <a:ea typeface="+mn-lt"/>
                <a:cs typeface="+mn-lt"/>
              </a:rPr>
              <a:t>shi</a:t>
            </a:r>
            <a:r>
              <a:rPr lang="zh-CN" sz="2600">
                <a:solidFill>
                  <a:schemeClr val="bg1"/>
                </a:solidFill>
                <a:ea typeface="+mn-lt"/>
                <a:cs typeface="+mn-lt"/>
              </a:rPr>
              <a:t> Johnson did not add much protection to his account, but you can’t find information about the invasion of Dashi Johnson’s account or the disclosure of privacy on the Internet. So it is possible that Dashi Johnson added multiple protections to his account, but we don't know it.</a:t>
            </a:r>
            <a:endParaRPr lang="zh-CN" altLang="en-US" sz="260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05961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01" y="1178924"/>
            <a:ext cx="5089552"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1130846"/>
            <a:ext cx="5039475"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40" y="1424181"/>
            <a:ext cx="1355538" cy="503582"/>
            <a:chOff x="2267504" y="2540250"/>
            <a:chExt cx="1990951" cy="739640"/>
          </a:xfrm>
          <a:solidFill>
            <a:schemeClr val="bg1"/>
          </a:solidFill>
        </p:grpSpPr>
        <p:sp>
          <p:nvSpPr>
            <p:cNvPr id="17" name="Freeform: Shape 16">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0"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4"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32680" y="5188771"/>
            <a:ext cx="1076787" cy="1076789"/>
            <a:chOff x="5829300" y="3162300"/>
            <a:chExt cx="532256" cy="532257"/>
          </a:xfrm>
          <a:solidFill>
            <a:schemeClr val="bg1"/>
          </a:solidFill>
        </p:grpSpPr>
        <p:sp>
          <p:nvSpPr>
            <p:cNvPr id="25" name="Freeform: Shape 24">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标题 1">
            <a:extLst>
              <a:ext uri="{FF2B5EF4-FFF2-40B4-BE49-F238E27FC236}">
                <a16:creationId xmlns:a16="http://schemas.microsoft.com/office/drawing/2014/main" id="{9A82F245-0A40-416B-9DB9-E85A97942D2F}"/>
              </a:ext>
            </a:extLst>
          </p:cNvPr>
          <p:cNvSpPr>
            <a:spLocks noGrp="1"/>
          </p:cNvSpPr>
          <p:nvPr>
            <p:ph type="title"/>
          </p:nvPr>
        </p:nvSpPr>
        <p:spPr>
          <a:xfrm>
            <a:off x="838200" y="1391619"/>
            <a:ext cx="4905401" cy="4042196"/>
          </a:xfrm>
        </p:spPr>
        <p:txBody>
          <a:bodyPr>
            <a:normAutofit/>
          </a:bodyPr>
          <a:lstStyle/>
          <a:p>
            <a:pPr algn="ctr"/>
            <a:r>
              <a:rPr lang="zh-CN" altLang="en-US">
                <a:solidFill>
                  <a:schemeClr val="bg1"/>
                </a:solidFill>
                <a:ea typeface="宋体"/>
                <a:cs typeface="Calibri Light"/>
              </a:rPr>
              <a:t>3. Account security </a:t>
            </a:r>
            <a:endParaRPr lang="zh-CN" altLang="en-US">
              <a:solidFill>
                <a:schemeClr val="bg1"/>
              </a:solidFill>
            </a:endParaRPr>
          </a:p>
        </p:txBody>
      </p:sp>
      <p:sp>
        <p:nvSpPr>
          <p:cNvPr id="3" name="内容占位符 2">
            <a:extLst>
              <a:ext uri="{FF2B5EF4-FFF2-40B4-BE49-F238E27FC236}">
                <a16:creationId xmlns:a16="http://schemas.microsoft.com/office/drawing/2014/main" id="{30C439AD-B502-4DEC-924D-511EEEF83E60}"/>
              </a:ext>
            </a:extLst>
          </p:cNvPr>
          <p:cNvSpPr>
            <a:spLocks noGrp="1"/>
          </p:cNvSpPr>
          <p:nvPr>
            <p:ph idx="1"/>
          </p:nvPr>
        </p:nvSpPr>
        <p:spPr>
          <a:xfrm>
            <a:off x="6477270" y="1130846"/>
            <a:ext cx="4974771" cy="4351338"/>
          </a:xfrm>
        </p:spPr>
        <p:txBody>
          <a:bodyPr vert="horz" lIns="91440" tIns="45720" rIns="91440" bIns="45720" rtlCol="0" anchor="t">
            <a:normAutofit/>
          </a:bodyPr>
          <a:lstStyle/>
          <a:p>
            <a:r>
              <a:rPr lang="zh-CN" sz="2400">
                <a:solidFill>
                  <a:schemeClr val="bg1"/>
                </a:solidFill>
                <a:ea typeface="+mn-lt"/>
                <a:cs typeface="+mn-lt"/>
              </a:rPr>
              <a:t>In Dashi Johnson's Instagram account, he has repeatedly posted information about his fitness, interacting with children, and about his family. Not only that, he has also posted pictures of his house many times and related information about pictures of places in his city. Ho</a:t>
            </a:r>
            <a:r>
              <a:rPr lang="en-US" altLang="zh-CN" sz="2400" dirty="0" err="1">
                <a:solidFill>
                  <a:schemeClr val="bg1"/>
                </a:solidFill>
                <a:ea typeface="+mn-lt"/>
                <a:cs typeface="+mn-lt"/>
              </a:rPr>
              <a:t>wever</a:t>
            </a:r>
            <a:r>
              <a:rPr lang="en-US" altLang="zh-CN" sz="2400" dirty="0">
                <a:solidFill>
                  <a:schemeClr val="bg1"/>
                </a:solidFill>
                <a:ea typeface="+mn-lt"/>
                <a:cs typeface="+mn-lt"/>
              </a:rPr>
              <a:t>,</a:t>
            </a:r>
            <a:r>
              <a:rPr lang="zh-CN" sz="2400">
                <a:solidFill>
                  <a:schemeClr val="bg1"/>
                </a:solidFill>
                <a:ea typeface="+mn-lt"/>
                <a:cs typeface="+mn-lt"/>
              </a:rPr>
              <a:t> he has never released geographic information about his location, except for some travel locations.</a:t>
            </a:r>
            <a:endParaRPr lang="zh-CN" altLang="en-US" sz="2400">
              <a:solidFill>
                <a:schemeClr val="bg1"/>
              </a:solidFill>
            </a:endParaRPr>
          </a:p>
        </p:txBody>
      </p:sp>
    </p:spTree>
    <p:extLst>
      <p:ext uri="{BB962C8B-B14F-4D97-AF65-F5344CB8AC3E}">
        <p14:creationId xmlns:p14="http://schemas.microsoft.com/office/powerpoint/2010/main" val="539928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16D970DD-FF76-4401-BB8A-B39801A333CC}"/>
              </a:ext>
            </a:extLst>
          </p:cNvPr>
          <p:cNvSpPr>
            <a:spLocks noGrp="1"/>
          </p:cNvSpPr>
          <p:nvPr>
            <p:ph type="title"/>
          </p:nvPr>
        </p:nvSpPr>
        <p:spPr>
          <a:xfrm>
            <a:off x="1102368" y="923293"/>
            <a:ext cx="4030132" cy="4641720"/>
          </a:xfrm>
        </p:spPr>
        <p:txBody>
          <a:bodyPr>
            <a:normAutofit/>
          </a:bodyPr>
          <a:lstStyle/>
          <a:p>
            <a:pPr algn="ctr"/>
            <a:r>
              <a:rPr lang="zh-CN">
                <a:solidFill>
                  <a:schemeClr val="bg1"/>
                </a:solidFill>
                <a:ea typeface="+mj-lt"/>
                <a:cs typeface="+mj-lt"/>
              </a:rPr>
              <a:t>Analysis of whether Dashi Johnson is an over-sharer</a:t>
            </a:r>
            <a:endParaRPr lang="zh-CN">
              <a:solidFill>
                <a:schemeClr val="bg1"/>
              </a:solidFill>
            </a:endParaRPr>
          </a:p>
        </p:txBody>
      </p:sp>
      <p:sp>
        <p:nvSpPr>
          <p:cNvPr id="10" name="Freeform: Shape 9">
            <a:extLst>
              <a:ext uri="{FF2B5EF4-FFF2-40B4-BE49-F238E27FC236}">
                <a16:creationId xmlns:a16="http://schemas.microsoft.com/office/drawing/2014/main" id="{D0A98BBA-D3EA-45DC-B8A1-9C61397D4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5862"/>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2" name="Freeform: Shape 11">
            <a:extLst>
              <a:ext uri="{FF2B5EF4-FFF2-40B4-BE49-F238E27FC236}">
                <a16:creationId xmlns:a16="http://schemas.microsoft.com/office/drawing/2014/main" id="{2E4C95AB-2BD7-4E38-BDD5-1E41F3A9B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0894"/>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FAE956C0-EC40-4B70-B870-F5A846603C8E}"/>
              </a:ext>
            </a:extLst>
          </p:cNvPr>
          <p:cNvSpPr>
            <a:spLocks noGrp="1"/>
          </p:cNvSpPr>
          <p:nvPr>
            <p:ph idx="1"/>
          </p:nvPr>
        </p:nvSpPr>
        <p:spPr>
          <a:xfrm>
            <a:off x="6234868" y="1130846"/>
            <a:ext cx="5217173" cy="4351338"/>
          </a:xfrm>
        </p:spPr>
        <p:txBody>
          <a:bodyPr vert="horz" lIns="91440" tIns="45720" rIns="91440" bIns="45720" rtlCol="0">
            <a:normAutofit/>
          </a:bodyPr>
          <a:lstStyle/>
          <a:p>
            <a:r>
              <a:rPr lang="zh-CN">
                <a:solidFill>
                  <a:schemeClr val="bg1"/>
                </a:solidFill>
                <a:ea typeface="+mn-lt"/>
                <a:cs typeface="+mn-lt"/>
              </a:rPr>
              <a:t>In my opinion, I think Dashi Johnson is an over-sharer, because he posts a post every day, which can be said to be a very qualified over-sharer.</a:t>
            </a:r>
            <a:endParaRPr lang="zh-CN" altLang="en-US">
              <a:solidFill>
                <a:schemeClr val="bg1"/>
              </a:solidFill>
            </a:endParaRPr>
          </a:p>
        </p:txBody>
      </p:sp>
      <p:grpSp>
        <p:nvGrpSpPr>
          <p:cNvPr id="14" name="Group 13">
            <a:extLst>
              <a:ext uri="{FF2B5EF4-FFF2-40B4-BE49-F238E27FC236}">
                <a16:creationId xmlns:a16="http://schemas.microsoft.com/office/drawing/2014/main" id="{85836128-58DE-4E5A-B27E-DFE747CA0B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1348" y="5364542"/>
            <a:ext cx="1562428" cy="1493465"/>
            <a:chOff x="3121343" y="4864099"/>
            <a:chExt cx="2085971" cy="1993901"/>
          </a:xfrm>
          <a:solidFill>
            <a:schemeClr val="bg1"/>
          </a:solidFill>
        </p:grpSpPr>
        <p:sp>
          <p:nvSpPr>
            <p:cNvPr id="15" name="Freeform: Shape 14">
              <a:extLst>
                <a:ext uri="{FF2B5EF4-FFF2-40B4-BE49-F238E27FC236}">
                  <a16:creationId xmlns:a16="http://schemas.microsoft.com/office/drawing/2014/main" id="{A92DF49A-063A-4F60-BE30-D26826492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6" name="Freeform: Shape 15">
              <a:extLst>
                <a:ext uri="{FF2B5EF4-FFF2-40B4-BE49-F238E27FC236}">
                  <a16:creationId xmlns:a16="http://schemas.microsoft.com/office/drawing/2014/main" id="{70DCBBE0-7DEE-43ED-BEE3-ABB179CFC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7" name="Freeform: Shape 16">
              <a:extLst>
                <a:ext uri="{FF2B5EF4-FFF2-40B4-BE49-F238E27FC236}">
                  <a16:creationId xmlns:a16="http://schemas.microsoft.com/office/drawing/2014/main" id="{539FE8DF-D1B2-4074-9BDF-C458EA012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Freeform: Shape 17">
              <a:extLst>
                <a:ext uri="{FF2B5EF4-FFF2-40B4-BE49-F238E27FC236}">
                  <a16:creationId xmlns:a16="http://schemas.microsoft.com/office/drawing/2014/main" id="{61C143B5-6E24-417D-A035-65747A8E9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9" name="Freeform: Shape 18">
              <a:extLst>
                <a:ext uri="{FF2B5EF4-FFF2-40B4-BE49-F238E27FC236}">
                  <a16:creationId xmlns:a16="http://schemas.microsoft.com/office/drawing/2014/main" id="{0331ED8C-8819-4FFB-BF3C-FDA6A90D4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0" name="Freeform: Shape 19">
              <a:extLst>
                <a:ext uri="{FF2B5EF4-FFF2-40B4-BE49-F238E27FC236}">
                  <a16:creationId xmlns:a16="http://schemas.microsoft.com/office/drawing/2014/main" id="{2A39574D-5ECC-4A94-9CB6-646D90DA5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 name="Freeform: Shape 20">
              <a:extLst>
                <a:ext uri="{FF2B5EF4-FFF2-40B4-BE49-F238E27FC236}">
                  <a16:creationId xmlns:a16="http://schemas.microsoft.com/office/drawing/2014/main" id="{6A73D6F7-977D-4026-8F68-CA63C162C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Freeform: Shape 21">
              <a:extLst>
                <a:ext uri="{FF2B5EF4-FFF2-40B4-BE49-F238E27FC236}">
                  <a16:creationId xmlns:a16="http://schemas.microsoft.com/office/drawing/2014/main" id="{56348370-4FD9-4A99-BB05-944D5B0B0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3" name="Freeform: Shape 22">
              <a:extLst>
                <a:ext uri="{FF2B5EF4-FFF2-40B4-BE49-F238E27FC236}">
                  <a16:creationId xmlns:a16="http://schemas.microsoft.com/office/drawing/2014/main" id="{D1146D46-43DB-4487-A191-0970511C3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Freeform: Shape 23">
              <a:extLst>
                <a:ext uri="{FF2B5EF4-FFF2-40B4-BE49-F238E27FC236}">
                  <a16:creationId xmlns:a16="http://schemas.microsoft.com/office/drawing/2014/main" id="{DDA0090F-4FBF-434D-83B1-B274F83A9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Freeform: Shape 24">
              <a:extLst>
                <a:ext uri="{FF2B5EF4-FFF2-40B4-BE49-F238E27FC236}">
                  <a16:creationId xmlns:a16="http://schemas.microsoft.com/office/drawing/2014/main" id="{C8DF6032-C07A-45C6-8A4F-04EF4EDC0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6" name="Freeform: Shape 25">
              <a:extLst>
                <a:ext uri="{FF2B5EF4-FFF2-40B4-BE49-F238E27FC236}">
                  <a16:creationId xmlns:a16="http://schemas.microsoft.com/office/drawing/2014/main" id="{F5B89F44-A096-479D-AD1F-120561C28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Freeform: Shape 26">
              <a:extLst>
                <a:ext uri="{FF2B5EF4-FFF2-40B4-BE49-F238E27FC236}">
                  <a16:creationId xmlns:a16="http://schemas.microsoft.com/office/drawing/2014/main" id="{25547DC8-8B87-4446-9CC9-65AF04A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spTree>
    <p:extLst>
      <p:ext uri="{BB962C8B-B14F-4D97-AF65-F5344CB8AC3E}">
        <p14:creationId xmlns:p14="http://schemas.microsoft.com/office/powerpoint/2010/main" val="1584806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01" y="1178924"/>
            <a:ext cx="5089552"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1130846"/>
            <a:ext cx="5039475"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40" y="1424181"/>
            <a:ext cx="1355538" cy="503582"/>
            <a:chOff x="2267504" y="2540250"/>
            <a:chExt cx="1990951" cy="739640"/>
          </a:xfrm>
          <a:solidFill>
            <a:schemeClr val="bg1"/>
          </a:solidFill>
        </p:grpSpPr>
        <p:sp>
          <p:nvSpPr>
            <p:cNvPr id="17" name="Freeform: Shape 16">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0"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4"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32680" y="5188771"/>
            <a:ext cx="1076787" cy="1076789"/>
            <a:chOff x="5829300" y="3162300"/>
            <a:chExt cx="532256" cy="532257"/>
          </a:xfrm>
          <a:solidFill>
            <a:schemeClr val="bg1"/>
          </a:solidFill>
        </p:grpSpPr>
        <p:sp>
          <p:nvSpPr>
            <p:cNvPr id="25" name="Freeform: Shape 24">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标题 1">
            <a:extLst>
              <a:ext uri="{FF2B5EF4-FFF2-40B4-BE49-F238E27FC236}">
                <a16:creationId xmlns:a16="http://schemas.microsoft.com/office/drawing/2014/main" id="{ED8A65E8-FD7C-44DC-A81A-4C3EAA10C3F8}"/>
              </a:ext>
            </a:extLst>
          </p:cNvPr>
          <p:cNvSpPr>
            <a:spLocks noGrp="1"/>
          </p:cNvSpPr>
          <p:nvPr>
            <p:ph type="title"/>
          </p:nvPr>
        </p:nvSpPr>
        <p:spPr>
          <a:xfrm>
            <a:off x="838200" y="1391619"/>
            <a:ext cx="4905401" cy="4042196"/>
          </a:xfrm>
        </p:spPr>
        <p:txBody>
          <a:bodyPr>
            <a:normAutofit/>
          </a:bodyPr>
          <a:lstStyle/>
          <a:p>
            <a:pPr algn="ctr"/>
            <a:r>
              <a:rPr lang="zh-CN">
                <a:solidFill>
                  <a:schemeClr val="bg1"/>
                </a:solidFill>
                <a:ea typeface="+mj-lt"/>
                <a:cs typeface="+mj-lt"/>
              </a:rPr>
              <a:t>Suggest</a:t>
            </a:r>
            <a:endParaRPr lang="zh-CN">
              <a:solidFill>
                <a:schemeClr val="bg1"/>
              </a:solidFill>
            </a:endParaRPr>
          </a:p>
        </p:txBody>
      </p:sp>
      <p:sp>
        <p:nvSpPr>
          <p:cNvPr id="3" name="内容占位符 2">
            <a:extLst>
              <a:ext uri="{FF2B5EF4-FFF2-40B4-BE49-F238E27FC236}">
                <a16:creationId xmlns:a16="http://schemas.microsoft.com/office/drawing/2014/main" id="{E989ED5F-9F06-4F95-B0F7-84251E3059CA}"/>
              </a:ext>
            </a:extLst>
          </p:cNvPr>
          <p:cNvSpPr>
            <a:spLocks noGrp="1"/>
          </p:cNvSpPr>
          <p:nvPr>
            <p:ph idx="1"/>
          </p:nvPr>
        </p:nvSpPr>
        <p:spPr>
          <a:xfrm>
            <a:off x="6477270" y="1130846"/>
            <a:ext cx="4974771" cy="4351338"/>
          </a:xfrm>
        </p:spPr>
        <p:txBody>
          <a:bodyPr vert="horz" lIns="91440" tIns="45720" rIns="91440" bIns="45720" rtlCol="0">
            <a:normAutofit/>
          </a:bodyPr>
          <a:lstStyle/>
          <a:p>
            <a:r>
              <a:rPr lang="zh-CN">
                <a:solidFill>
                  <a:schemeClr val="bg1"/>
                </a:solidFill>
                <a:ea typeface="+mn-lt"/>
                <a:cs typeface="+mn-lt"/>
              </a:rPr>
              <a:t>In my opinion, Dashi Johnson can protect his privacy by reducing his posting speed, and reducing the number of appearances of his family in posts can also help a lot.</a:t>
            </a:r>
            <a:endParaRPr lang="zh-CN" altLang="en-US">
              <a:solidFill>
                <a:schemeClr val="bg1"/>
              </a:solidFill>
            </a:endParaRPr>
          </a:p>
        </p:txBody>
      </p:sp>
    </p:spTree>
    <p:extLst>
      <p:ext uri="{BB962C8B-B14F-4D97-AF65-F5344CB8AC3E}">
        <p14:creationId xmlns:p14="http://schemas.microsoft.com/office/powerpoint/2010/main" val="1185905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D9DFE8A5-DCEC-4A43-B613-D62AC8C57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6528" y="642902"/>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608F6B8-DDC9-422E-B241-3222341D7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5931" y="631672"/>
            <a:ext cx="5290997" cy="529099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6B7664A-BE61-4A65-B937-A31E08B8B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0502" y="536920"/>
            <a:ext cx="5290997" cy="5290997"/>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3B282B47-6577-4B22-93E9-F6043CCBC035}"/>
              </a:ext>
            </a:extLst>
          </p:cNvPr>
          <p:cNvSpPr>
            <a:spLocks noGrp="1"/>
          </p:cNvSpPr>
          <p:nvPr>
            <p:ph type="ctrTitle"/>
          </p:nvPr>
        </p:nvSpPr>
        <p:spPr>
          <a:xfrm>
            <a:off x="3964676" y="1479558"/>
            <a:ext cx="4339988" cy="2577893"/>
          </a:xfrm>
        </p:spPr>
        <p:txBody>
          <a:bodyPr>
            <a:normAutofit/>
          </a:bodyPr>
          <a:lstStyle/>
          <a:p>
            <a:r>
              <a:rPr lang="zh-CN" altLang="en-US" sz="5400">
                <a:solidFill>
                  <a:schemeClr val="bg1"/>
                </a:solidFill>
                <a:ea typeface="宋体"/>
                <a:cs typeface="Calibri Light"/>
              </a:rPr>
              <a:t>Thank you</a:t>
            </a:r>
            <a:endParaRPr lang="zh-CN" altLang="en-US" sz="5400">
              <a:solidFill>
                <a:schemeClr val="bg1"/>
              </a:solidFill>
            </a:endParaRPr>
          </a:p>
        </p:txBody>
      </p:sp>
      <p:sp>
        <p:nvSpPr>
          <p:cNvPr id="3" name="内容占位符 2">
            <a:extLst>
              <a:ext uri="{FF2B5EF4-FFF2-40B4-BE49-F238E27FC236}">
                <a16:creationId xmlns:a16="http://schemas.microsoft.com/office/drawing/2014/main" id="{B45F70BA-F6C6-410C-A101-0E2906B8D1C7}"/>
              </a:ext>
            </a:extLst>
          </p:cNvPr>
          <p:cNvSpPr>
            <a:spLocks noGrp="1"/>
          </p:cNvSpPr>
          <p:nvPr>
            <p:ph type="subTitle" idx="1"/>
          </p:nvPr>
        </p:nvSpPr>
        <p:spPr>
          <a:xfrm>
            <a:off x="4283765" y="4149526"/>
            <a:ext cx="3624471" cy="899551"/>
          </a:xfrm>
        </p:spPr>
        <p:txBody>
          <a:bodyPr vert="horz" lIns="91440" tIns="45720" rIns="91440" bIns="45720" rtlCol="0" anchor="t">
            <a:normAutofit/>
          </a:bodyPr>
          <a:lstStyle/>
          <a:p>
            <a:r>
              <a:rPr lang="zh-CN" altLang="en-US" sz="2000">
                <a:solidFill>
                  <a:schemeClr val="bg1"/>
                </a:solidFill>
                <a:ea typeface="宋体"/>
                <a:cs typeface="Calibri"/>
              </a:rPr>
              <a:t>By Stephan </a:t>
            </a:r>
            <a:endParaRPr lang="zh-CN" altLang="en-US" sz="2000" dirty="0">
              <a:solidFill>
                <a:schemeClr val="bg1"/>
              </a:solidFill>
              <a:ea typeface="宋体"/>
              <a:cs typeface="Calibri"/>
            </a:endParaRPr>
          </a:p>
        </p:txBody>
      </p:sp>
      <p:sp>
        <p:nvSpPr>
          <p:cNvPr id="16"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4716" y="662598"/>
            <a:ext cx="574267" cy="574267"/>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14A1FA07-A873-4AB3-8D01-CFEEEA8CA4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4716" y="662598"/>
            <a:ext cx="574267" cy="574267"/>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0" name="Freeform: Shape 19">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4" name="Oval 23">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2901" y="4578041"/>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331C48F7-8F88-43DC-B1A6-2967CF5AF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2901" y="4578041"/>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8"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86150089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宽屏</PresentationFormat>
  <Paragraphs>0</Paragraphs>
  <Slides>7</Slides>
  <Notes>0</Notes>
  <HiddenSlides>0</HiddenSlides>
  <MMClips>0</MMClips>
  <ScaleCrop>false</ScaleCrop>
  <HeadingPairs>
    <vt:vector size="4" baseType="variant">
      <vt:variant>
        <vt:lpstr>主题</vt:lpstr>
      </vt:variant>
      <vt:variant>
        <vt:i4>1</vt:i4>
      </vt:variant>
      <vt:variant>
        <vt:lpstr>幻灯片标题</vt:lpstr>
      </vt:variant>
      <vt:variant>
        <vt:i4>7</vt:i4>
      </vt:variant>
    </vt:vector>
  </HeadingPairs>
  <TitlesOfParts>
    <vt:vector size="8" baseType="lpstr">
      <vt:lpstr>Office 主题</vt:lpstr>
      <vt:lpstr>Dwayne Johnson</vt:lpstr>
      <vt:lpstr>1. His digital footprint</vt:lpstr>
      <vt:lpstr>2. Account basic information</vt:lpstr>
      <vt:lpstr>3. Account security </vt:lpstr>
      <vt:lpstr>Analysis of whether Dashi Johnson is an over-sharer</vt:lpstr>
      <vt:lpstr>Suggest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
  <cp:revision>58</cp:revision>
  <dcterms:created xsi:type="dcterms:W3CDTF">2021-03-14T22:26:42Z</dcterms:created>
  <dcterms:modified xsi:type="dcterms:W3CDTF">2021-03-14T22:56:58Z</dcterms:modified>
</cp:coreProperties>
</file>